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59" r:id="rId4"/>
    <p:sldId id="1053" r:id="rId5"/>
    <p:sldId id="1054" r:id="rId6"/>
    <p:sldId id="1055" r:id="rId7"/>
    <p:sldId id="1056" r:id="rId8"/>
    <p:sldId id="1057" r:id="rId9"/>
    <p:sldId id="257" r:id="rId10"/>
    <p:sldId id="258" r:id="rId11"/>
    <p:sldId id="260" r:id="rId12"/>
    <p:sldId id="262" r:id="rId13"/>
    <p:sldId id="263" r:id="rId14"/>
    <p:sldId id="264" r:id="rId15"/>
    <p:sldId id="261" r:id="rId16"/>
    <p:sldId id="266" r:id="rId17"/>
    <p:sldId id="1058" r:id="rId18"/>
    <p:sldId id="1059" r:id="rId19"/>
    <p:sldId id="104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7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9" autoAdjust="0"/>
    <p:restoredTop sz="94660"/>
  </p:normalViewPr>
  <p:slideViewPr>
    <p:cSldViewPr snapToGrid="0">
      <p:cViewPr>
        <p:scale>
          <a:sx n="80" d="100"/>
          <a:sy n="80" d="100"/>
        </p:scale>
        <p:origin x="739" y="1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87143-F97C-88C5-6E5E-B941A88C94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29DE97B-EE5A-FFDD-D263-51C64108AF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7632CF9-D7E1-7FCB-CC3B-0B0F4E4C35AA}"/>
              </a:ext>
            </a:extLst>
          </p:cNvPr>
          <p:cNvSpPr>
            <a:spLocks noGrp="1"/>
          </p:cNvSpPr>
          <p:nvPr>
            <p:ph type="dt" sz="half" idx="10"/>
          </p:nvPr>
        </p:nvSpPr>
        <p:spPr/>
        <p:txBody>
          <a:bodyPr/>
          <a:lstStyle/>
          <a:p>
            <a:fld id="{4871A291-1884-4AB1-A063-35C44A41B572}" type="datetimeFigureOut">
              <a:rPr lang="en-US" smtClean="0"/>
              <a:t>9/8/2024</a:t>
            </a:fld>
            <a:endParaRPr lang="en-US"/>
          </a:p>
        </p:txBody>
      </p:sp>
      <p:sp>
        <p:nvSpPr>
          <p:cNvPr id="5" name="Footer Placeholder 4">
            <a:extLst>
              <a:ext uri="{FF2B5EF4-FFF2-40B4-BE49-F238E27FC236}">
                <a16:creationId xmlns:a16="http://schemas.microsoft.com/office/drawing/2014/main" id="{C4795109-4DE6-CD36-2D56-89F1F6DA96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D1DD9B-FB7A-A4A8-08A1-A476C07FAC32}"/>
              </a:ext>
            </a:extLst>
          </p:cNvPr>
          <p:cNvSpPr>
            <a:spLocks noGrp="1"/>
          </p:cNvSpPr>
          <p:nvPr>
            <p:ph type="sldNum" sz="quarter" idx="12"/>
          </p:nvPr>
        </p:nvSpPr>
        <p:spPr/>
        <p:txBody>
          <a:bodyPr/>
          <a:lstStyle/>
          <a:p>
            <a:fld id="{C90B7D31-897E-4CD1-9935-01886D0F4B17}" type="slidenum">
              <a:rPr lang="en-US" smtClean="0"/>
              <a:t>‹#›</a:t>
            </a:fld>
            <a:endParaRPr lang="en-US"/>
          </a:p>
        </p:txBody>
      </p:sp>
    </p:spTree>
    <p:extLst>
      <p:ext uri="{BB962C8B-B14F-4D97-AF65-F5344CB8AC3E}">
        <p14:creationId xmlns:p14="http://schemas.microsoft.com/office/powerpoint/2010/main" val="2987521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8F31-F16F-AF31-2541-DF31FCDD03C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F6C892D-7411-9ABC-C768-B44CB1A4E7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C55934-1646-1AEB-E4E1-6DD746FD7438}"/>
              </a:ext>
            </a:extLst>
          </p:cNvPr>
          <p:cNvSpPr>
            <a:spLocks noGrp="1"/>
          </p:cNvSpPr>
          <p:nvPr>
            <p:ph type="dt" sz="half" idx="10"/>
          </p:nvPr>
        </p:nvSpPr>
        <p:spPr/>
        <p:txBody>
          <a:bodyPr/>
          <a:lstStyle/>
          <a:p>
            <a:fld id="{4871A291-1884-4AB1-A063-35C44A41B572}" type="datetimeFigureOut">
              <a:rPr lang="en-US" smtClean="0"/>
              <a:t>9/8/2024</a:t>
            </a:fld>
            <a:endParaRPr lang="en-US"/>
          </a:p>
        </p:txBody>
      </p:sp>
      <p:sp>
        <p:nvSpPr>
          <p:cNvPr id="5" name="Footer Placeholder 4">
            <a:extLst>
              <a:ext uri="{FF2B5EF4-FFF2-40B4-BE49-F238E27FC236}">
                <a16:creationId xmlns:a16="http://schemas.microsoft.com/office/drawing/2014/main" id="{D15630A6-1EE3-DC42-3AD7-DB16CC9273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E7DD10-53B0-30E7-97C0-17E5B66D2515}"/>
              </a:ext>
            </a:extLst>
          </p:cNvPr>
          <p:cNvSpPr>
            <a:spLocks noGrp="1"/>
          </p:cNvSpPr>
          <p:nvPr>
            <p:ph type="sldNum" sz="quarter" idx="12"/>
          </p:nvPr>
        </p:nvSpPr>
        <p:spPr/>
        <p:txBody>
          <a:bodyPr/>
          <a:lstStyle/>
          <a:p>
            <a:fld id="{C90B7D31-897E-4CD1-9935-01886D0F4B17}" type="slidenum">
              <a:rPr lang="en-US" smtClean="0"/>
              <a:t>‹#›</a:t>
            </a:fld>
            <a:endParaRPr lang="en-US"/>
          </a:p>
        </p:txBody>
      </p:sp>
    </p:spTree>
    <p:extLst>
      <p:ext uri="{BB962C8B-B14F-4D97-AF65-F5344CB8AC3E}">
        <p14:creationId xmlns:p14="http://schemas.microsoft.com/office/powerpoint/2010/main" val="3330251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E810D9-DFCF-E3D6-4153-531235AAB10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FEBF99-BD90-C5D6-409D-9A9EAE729A4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AF683C-68F3-33D4-F774-275CDA0E578D}"/>
              </a:ext>
            </a:extLst>
          </p:cNvPr>
          <p:cNvSpPr>
            <a:spLocks noGrp="1"/>
          </p:cNvSpPr>
          <p:nvPr>
            <p:ph type="dt" sz="half" idx="10"/>
          </p:nvPr>
        </p:nvSpPr>
        <p:spPr/>
        <p:txBody>
          <a:bodyPr/>
          <a:lstStyle/>
          <a:p>
            <a:fld id="{4871A291-1884-4AB1-A063-35C44A41B572}" type="datetimeFigureOut">
              <a:rPr lang="en-US" smtClean="0"/>
              <a:t>9/8/2024</a:t>
            </a:fld>
            <a:endParaRPr lang="en-US"/>
          </a:p>
        </p:txBody>
      </p:sp>
      <p:sp>
        <p:nvSpPr>
          <p:cNvPr id="5" name="Footer Placeholder 4">
            <a:extLst>
              <a:ext uri="{FF2B5EF4-FFF2-40B4-BE49-F238E27FC236}">
                <a16:creationId xmlns:a16="http://schemas.microsoft.com/office/drawing/2014/main" id="{500D40F6-7B15-E56D-E5A4-DC67925902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8C5D25-2BE2-6A60-245D-6F87F7920A52}"/>
              </a:ext>
            </a:extLst>
          </p:cNvPr>
          <p:cNvSpPr>
            <a:spLocks noGrp="1"/>
          </p:cNvSpPr>
          <p:nvPr>
            <p:ph type="sldNum" sz="quarter" idx="12"/>
          </p:nvPr>
        </p:nvSpPr>
        <p:spPr/>
        <p:txBody>
          <a:bodyPr/>
          <a:lstStyle/>
          <a:p>
            <a:fld id="{C90B7D31-897E-4CD1-9935-01886D0F4B17}" type="slidenum">
              <a:rPr lang="en-US" smtClean="0"/>
              <a:t>‹#›</a:t>
            </a:fld>
            <a:endParaRPr lang="en-US"/>
          </a:p>
        </p:txBody>
      </p:sp>
    </p:spTree>
    <p:extLst>
      <p:ext uri="{BB962C8B-B14F-4D97-AF65-F5344CB8AC3E}">
        <p14:creationId xmlns:p14="http://schemas.microsoft.com/office/powerpoint/2010/main" val="7729670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784719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257798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777651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655184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48243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3538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231507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61970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EC226-D266-4B53-0BDE-CE04E18131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BF7F36-9F82-4B41-FAC6-13FB1B8C61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A37E56-EE46-8405-6123-36FC43B07566}"/>
              </a:ext>
            </a:extLst>
          </p:cNvPr>
          <p:cNvSpPr>
            <a:spLocks noGrp="1"/>
          </p:cNvSpPr>
          <p:nvPr>
            <p:ph type="dt" sz="half" idx="10"/>
          </p:nvPr>
        </p:nvSpPr>
        <p:spPr/>
        <p:txBody>
          <a:bodyPr/>
          <a:lstStyle/>
          <a:p>
            <a:fld id="{4871A291-1884-4AB1-A063-35C44A41B572}" type="datetimeFigureOut">
              <a:rPr lang="en-US" smtClean="0"/>
              <a:t>9/8/2024</a:t>
            </a:fld>
            <a:endParaRPr lang="en-US"/>
          </a:p>
        </p:txBody>
      </p:sp>
      <p:sp>
        <p:nvSpPr>
          <p:cNvPr id="5" name="Footer Placeholder 4">
            <a:extLst>
              <a:ext uri="{FF2B5EF4-FFF2-40B4-BE49-F238E27FC236}">
                <a16:creationId xmlns:a16="http://schemas.microsoft.com/office/drawing/2014/main" id="{00CD71A2-CA2C-2988-3129-EF247316F0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93C6CA-306C-6148-5E63-0F810BB71452}"/>
              </a:ext>
            </a:extLst>
          </p:cNvPr>
          <p:cNvSpPr>
            <a:spLocks noGrp="1"/>
          </p:cNvSpPr>
          <p:nvPr>
            <p:ph type="sldNum" sz="quarter" idx="12"/>
          </p:nvPr>
        </p:nvSpPr>
        <p:spPr/>
        <p:txBody>
          <a:bodyPr/>
          <a:lstStyle/>
          <a:p>
            <a:fld id="{C90B7D31-897E-4CD1-9935-01886D0F4B17}" type="slidenum">
              <a:rPr lang="en-US" smtClean="0"/>
              <a:t>‹#›</a:t>
            </a:fld>
            <a:endParaRPr lang="en-US"/>
          </a:p>
        </p:txBody>
      </p:sp>
    </p:spTree>
    <p:extLst>
      <p:ext uri="{BB962C8B-B14F-4D97-AF65-F5344CB8AC3E}">
        <p14:creationId xmlns:p14="http://schemas.microsoft.com/office/powerpoint/2010/main" val="36334634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441920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464728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64489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DAA12-A764-C096-AC4D-766B544235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89B3A89-E961-64DD-4149-14E7ECFFCE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2739BC-B2D3-3131-194B-4FB40FFC3C7C}"/>
              </a:ext>
            </a:extLst>
          </p:cNvPr>
          <p:cNvSpPr>
            <a:spLocks noGrp="1"/>
          </p:cNvSpPr>
          <p:nvPr>
            <p:ph type="dt" sz="half" idx="10"/>
          </p:nvPr>
        </p:nvSpPr>
        <p:spPr/>
        <p:txBody>
          <a:bodyPr/>
          <a:lstStyle/>
          <a:p>
            <a:fld id="{4871A291-1884-4AB1-A063-35C44A41B572}" type="datetimeFigureOut">
              <a:rPr lang="en-US" smtClean="0"/>
              <a:t>9/8/2024</a:t>
            </a:fld>
            <a:endParaRPr lang="en-US"/>
          </a:p>
        </p:txBody>
      </p:sp>
      <p:sp>
        <p:nvSpPr>
          <p:cNvPr id="5" name="Footer Placeholder 4">
            <a:extLst>
              <a:ext uri="{FF2B5EF4-FFF2-40B4-BE49-F238E27FC236}">
                <a16:creationId xmlns:a16="http://schemas.microsoft.com/office/drawing/2014/main" id="{0BF791A4-7E18-2B7F-2D5A-8CB290B2DE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16735C-D8E5-559A-1F0D-B89CC444D6E7}"/>
              </a:ext>
            </a:extLst>
          </p:cNvPr>
          <p:cNvSpPr>
            <a:spLocks noGrp="1"/>
          </p:cNvSpPr>
          <p:nvPr>
            <p:ph type="sldNum" sz="quarter" idx="12"/>
          </p:nvPr>
        </p:nvSpPr>
        <p:spPr/>
        <p:txBody>
          <a:bodyPr/>
          <a:lstStyle/>
          <a:p>
            <a:fld id="{C90B7D31-897E-4CD1-9935-01886D0F4B17}" type="slidenum">
              <a:rPr lang="en-US" smtClean="0"/>
              <a:t>‹#›</a:t>
            </a:fld>
            <a:endParaRPr lang="en-US"/>
          </a:p>
        </p:txBody>
      </p:sp>
    </p:spTree>
    <p:extLst>
      <p:ext uri="{BB962C8B-B14F-4D97-AF65-F5344CB8AC3E}">
        <p14:creationId xmlns:p14="http://schemas.microsoft.com/office/powerpoint/2010/main" val="2643119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A3631-FFD8-0010-10D4-9BEC9A668D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37AF0C-2179-E3DD-22D4-AF21E9BA01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C8ED92B-332A-FF6B-3B1B-55C3BDF5280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53C250-E868-E1AB-7FD2-DB869C47843D}"/>
              </a:ext>
            </a:extLst>
          </p:cNvPr>
          <p:cNvSpPr>
            <a:spLocks noGrp="1"/>
          </p:cNvSpPr>
          <p:nvPr>
            <p:ph type="dt" sz="half" idx="10"/>
          </p:nvPr>
        </p:nvSpPr>
        <p:spPr/>
        <p:txBody>
          <a:bodyPr/>
          <a:lstStyle/>
          <a:p>
            <a:fld id="{4871A291-1884-4AB1-A063-35C44A41B572}" type="datetimeFigureOut">
              <a:rPr lang="en-US" smtClean="0"/>
              <a:t>9/8/2024</a:t>
            </a:fld>
            <a:endParaRPr lang="en-US"/>
          </a:p>
        </p:txBody>
      </p:sp>
      <p:sp>
        <p:nvSpPr>
          <p:cNvPr id="6" name="Footer Placeholder 5">
            <a:extLst>
              <a:ext uri="{FF2B5EF4-FFF2-40B4-BE49-F238E27FC236}">
                <a16:creationId xmlns:a16="http://schemas.microsoft.com/office/drawing/2014/main" id="{0C52BB5C-937C-0C61-A293-36DB05C1BD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79BFA4-340B-82D0-3FEA-C6D72E9B85F1}"/>
              </a:ext>
            </a:extLst>
          </p:cNvPr>
          <p:cNvSpPr>
            <a:spLocks noGrp="1"/>
          </p:cNvSpPr>
          <p:nvPr>
            <p:ph type="sldNum" sz="quarter" idx="12"/>
          </p:nvPr>
        </p:nvSpPr>
        <p:spPr/>
        <p:txBody>
          <a:bodyPr/>
          <a:lstStyle/>
          <a:p>
            <a:fld id="{C90B7D31-897E-4CD1-9935-01886D0F4B17}" type="slidenum">
              <a:rPr lang="en-US" smtClean="0"/>
              <a:t>‹#›</a:t>
            </a:fld>
            <a:endParaRPr lang="en-US"/>
          </a:p>
        </p:txBody>
      </p:sp>
    </p:spTree>
    <p:extLst>
      <p:ext uri="{BB962C8B-B14F-4D97-AF65-F5344CB8AC3E}">
        <p14:creationId xmlns:p14="http://schemas.microsoft.com/office/powerpoint/2010/main" val="683942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4C9F9-0703-1212-A068-99E44C5C545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74BF32-51EA-0A6A-E25C-3D0BEA0DE8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8E27531-0827-09CA-F3B4-EE81C1414B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8470BB-0C24-2213-79ED-889FC2717D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3FE897-FC5A-8187-E027-CB1D37982B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22196D-246D-70A9-AA62-B95B9B84A0F5}"/>
              </a:ext>
            </a:extLst>
          </p:cNvPr>
          <p:cNvSpPr>
            <a:spLocks noGrp="1"/>
          </p:cNvSpPr>
          <p:nvPr>
            <p:ph type="dt" sz="half" idx="10"/>
          </p:nvPr>
        </p:nvSpPr>
        <p:spPr/>
        <p:txBody>
          <a:bodyPr/>
          <a:lstStyle/>
          <a:p>
            <a:fld id="{4871A291-1884-4AB1-A063-35C44A41B572}" type="datetimeFigureOut">
              <a:rPr lang="en-US" smtClean="0"/>
              <a:t>9/8/2024</a:t>
            </a:fld>
            <a:endParaRPr lang="en-US"/>
          </a:p>
        </p:txBody>
      </p:sp>
      <p:sp>
        <p:nvSpPr>
          <p:cNvPr id="8" name="Footer Placeholder 7">
            <a:extLst>
              <a:ext uri="{FF2B5EF4-FFF2-40B4-BE49-F238E27FC236}">
                <a16:creationId xmlns:a16="http://schemas.microsoft.com/office/drawing/2014/main" id="{548BF22E-9360-B46C-7359-0331A1FFD5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A01C94B-6059-AD04-E697-BD82361E8C6A}"/>
              </a:ext>
            </a:extLst>
          </p:cNvPr>
          <p:cNvSpPr>
            <a:spLocks noGrp="1"/>
          </p:cNvSpPr>
          <p:nvPr>
            <p:ph type="sldNum" sz="quarter" idx="12"/>
          </p:nvPr>
        </p:nvSpPr>
        <p:spPr/>
        <p:txBody>
          <a:bodyPr/>
          <a:lstStyle/>
          <a:p>
            <a:fld id="{C90B7D31-897E-4CD1-9935-01886D0F4B17}" type="slidenum">
              <a:rPr lang="en-US" smtClean="0"/>
              <a:t>‹#›</a:t>
            </a:fld>
            <a:endParaRPr lang="en-US"/>
          </a:p>
        </p:txBody>
      </p:sp>
    </p:spTree>
    <p:extLst>
      <p:ext uri="{BB962C8B-B14F-4D97-AF65-F5344CB8AC3E}">
        <p14:creationId xmlns:p14="http://schemas.microsoft.com/office/powerpoint/2010/main" val="2961477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1B6F3-28BB-143E-5BD5-E9B62601AC9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2E33D0-D665-023C-73A3-73B594E9563E}"/>
              </a:ext>
            </a:extLst>
          </p:cNvPr>
          <p:cNvSpPr>
            <a:spLocks noGrp="1"/>
          </p:cNvSpPr>
          <p:nvPr>
            <p:ph type="dt" sz="half" idx="10"/>
          </p:nvPr>
        </p:nvSpPr>
        <p:spPr/>
        <p:txBody>
          <a:bodyPr/>
          <a:lstStyle/>
          <a:p>
            <a:fld id="{4871A291-1884-4AB1-A063-35C44A41B572}" type="datetimeFigureOut">
              <a:rPr lang="en-US" smtClean="0"/>
              <a:t>9/8/2024</a:t>
            </a:fld>
            <a:endParaRPr lang="en-US"/>
          </a:p>
        </p:txBody>
      </p:sp>
      <p:sp>
        <p:nvSpPr>
          <p:cNvPr id="4" name="Footer Placeholder 3">
            <a:extLst>
              <a:ext uri="{FF2B5EF4-FFF2-40B4-BE49-F238E27FC236}">
                <a16:creationId xmlns:a16="http://schemas.microsoft.com/office/drawing/2014/main" id="{EF1264E1-D912-63E7-180E-16843F0693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A9FE6AB-2B63-FDB3-7552-DCFE295B384E}"/>
              </a:ext>
            </a:extLst>
          </p:cNvPr>
          <p:cNvSpPr>
            <a:spLocks noGrp="1"/>
          </p:cNvSpPr>
          <p:nvPr>
            <p:ph type="sldNum" sz="quarter" idx="12"/>
          </p:nvPr>
        </p:nvSpPr>
        <p:spPr/>
        <p:txBody>
          <a:bodyPr/>
          <a:lstStyle/>
          <a:p>
            <a:fld id="{C90B7D31-897E-4CD1-9935-01886D0F4B17}" type="slidenum">
              <a:rPr lang="en-US" smtClean="0"/>
              <a:t>‹#›</a:t>
            </a:fld>
            <a:endParaRPr lang="en-US"/>
          </a:p>
        </p:txBody>
      </p:sp>
    </p:spTree>
    <p:extLst>
      <p:ext uri="{BB962C8B-B14F-4D97-AF65-F5344CB8AC3E}">
        <p14:creationId xmlns:p14="http://schemas.microsoft.com/office/powerpoint/2010/main" val="356353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231906-9D89-F9DB-FBAE-FE8286D7F2B5}"/>
              </a:ext>
            </a:extLst>
          </p:cNvPr>
          <p:cNvSpPr>
            <a:spLocks noGrp="1"/>
          </p:cNvSpPr>
          <p:nvPr>
            <p:ph type="dt" sz="half" idx="10"/>
          </p:nvPr>
        </p:nvSpPr>
        <p:spPr/>
        <p:txBody>
          <a:bodyPr/>
          <a:lstStyle/>
          <a:p>
            <a:fld id="{4871A291-1884-4AB1-A063-35C44A41B572}" type="datetimeFigureOut">
              <a:rPr lang="en-US" smtClean="0"/>
              <a:t>9/8/2024</a:t>
            </a:fld>
            <a:endParaRPr lang="en-US"/>
          </a:p>
        </p:txBody>
      </p:sp>
      <p:sp>
        <p:nvSpPr>
          <p:cNvPr id="3" name="Footer Placeholder 2">
            <a:extLst>
              <a:ext uri="{FF2B5EF4-FFF2-40B4-BE49-F238E27FC236}">
                <a16:creationId xmlns:a16="http://schemas.microsoft.com/office/drawing/2014/main" id="{D42E241E-8D98-CD0B-E782-A5B9C937E9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EA305A-EACC-F031-C462-B3AC666E049A}"/>
              </a:ext>
            </a:extLst>
          </p:cNvPr>
          <p:cNvSpPr>
            <a:spLocks noGrp="1"/>
          </p:cNvSpPr>
          <p:nvPr>
            <p:ph type="sldNum" sz="quarter" idx="12"/>
          </p:nvPr>
        </p:nvSpPr>
        <p:spPr/>
        <p:txBody>
          <a:bodyPr/>
          <a:lstStyle/>
          <a:p>
            <a:fld id="{C90B7D31-897E-4CD1-9935-01886D0F4B17}" type="slidenum">
              <a:rPr lang="en-US" smtClean="0"/>
              <a:t>‹#›</a:t>
            </a:fld>
            <a:endParaRPr lang="en-US"/>
          </a:p>
        </p:txBody>
      </p:sp>
    </p:spTree>
    <p:extLst>
      <p:ext uri="{BB962C8B-B14F-4D97-AF65-F5344CB8AC3E}">
        <p14:creationId xmlns:p14="http://schemas.microsoft.com/office/powerpoint/2010/main" val="458259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46EC8-848C-C427-4626-766DFED137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7979C9-927B-17A9-2D74-59DE54A35B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E1A3BE-B93F-79D9-99E8-60AAE810B7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57CE38-969A-6619-E9C5-E55BB705C6E4}"/>
              </a:ext>
            </a:extLst>
          </p:cNvPr>
          <p:cNvSpPr>
            <a:spLocks noGrp="1"/>
          </p:cNvSpPr>
          <p:nvPr>
            <p:ph type="dt" sz="half" idx="10"/>
          </p:nvPr>
        </p:nvSpPr>
        <p:spPr/>
        <p:txBody>
          <a:bodyPr/>
          <a:lstStyle/>
          <a:p>
            <a:fld id="{4871A291-1884-4AB1-A063-35C44A41B572}" type="datetimeFigureOut">
              <a:rPr lang="en-US" smtClean="0"/>
              <a:t>9/8/2024</a:t>
            </a:fld>
            <a:endParaRPr lang="en-US"/>
          </a:p>
        </p:txBody>
      </p:sp>
      <p:sp>
        <p:nvSpPr>
          <p:cNvPr id="6" name="Footer Placeholder 5">
            <a:extLst>
              <a:ext uri="{FF2B5EF4-FFF2-40B4-BE49-F238E27FC236}">
                <a16:creationId xmlns:a16="http://schemas.microsoft.com/office/drawing/2014/main" id="{3E938BE0-5459-E37F-3392-E70E0874D3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EDF5FB-5344-0DDD-7EA6-EDAE70840D23}"/>
              </a:ext>
            </a:extLst>
          </p:cNvPr>
          <p:cNvSpPr>
            <a:spLocks noGrp="1"/>
          </p:cNvSpPr>
          <p:nvPr>
            <p:ph type="sldNum" sz="quarter" idx="12"/>
          </p:nvPr>
        </p:nvSpPr>
        <p:spPr/>
        <p:txBody>
          <a:bodyPr/>
          <a:lstStyle/>
          <a:p>
            <a:fld id="{C90B7D31-897E-4CD1-9935-01886D0F4B17}" type="slidenum">
              <a:rPr lang="en-US" smtClean="0"/>
              <a:t>‹#›</a:t>
            </a:fld>
            <a:endParaRPr lang="en-US"/>
          </a:p>
        </p:txBody>
      </p:sp>
    </p:spTree>
    <p:extLst>
      <p:ext uri="{BB962C8B-B14F-4D97-AF65-F5344CB8AC3E}">
        <p14:creationId xmlns:p14="http://schemas.microsoft.com/office/powerpoint/2010/main" val="11686788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96713-34A3-1268-C38D-E9F86BCED8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02F2A8E-6A03-7FE2-CFCE-5FDD027D72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2A6FB6-368F-6A3D-91EC-1740B60AFF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8C1A7D-5BAF-B4E2-CB71-09EB4C0A677F}"/>
              </a:ext>
            </a:extLst>
          </p:cNvPr>
          <p:cNvSpPr>
            <a:spLocks noGrp="1"/>
          </p:cNvSpPr>
          <p:nvPr>
            <p:ph type="dt" sz="half" idx="10"/>
          </p:nvPr>
        </p:nvSpPr>
        <p:spPr/>
        <p:txBody>
          <a:bodyPr/>
          <a:lstStyle/>
          <a:p>
            <a:fld id="{4871A291-1884-4AB1-A063-35C44A41B572}" type="datetimeFigureOut">
              <a:rPr lang="en-US" smtClean="0"/>
              <a:t>9/8/2024</a:t>
            </a:fld>
            <a:endParaRPr lang="en-US"/>
          </a:p>
        </p:txBody>
      </p:sp>
      <p:sp>
        <p:nvSpPr>
          <p:cNvPr id="6" name="Footer Placeholder 5">
            <a:extLst>
              <a:ext uri="{FF2B5EF4-FFF2-40B4-BE49-F238E27FC236}">
                <a16:creationId xmlns:a16="http://schemas.microsoft.com/office/drawing/2014/main" id="{5772C324-A8AF-5B05-D967-26CE7EDA1E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EA943C-5AA3-F3E2-9D67-F51AB00FC707}"/>
              </a:ext>
            </a:extLst>
          </p:cNvPr>
          <p:cNvSpPr>
            <a:spLocks noGrp="1"/>
          </p:cNvSpPr>
          <p:nvPr>
            <p:ph type="sldNum" sz="quarter" idx="12"/>
          </p:nvPr>
        </p:nvSpPr>
        <p:spPr/>
        <p:txBody>
          <a:bodyPr/>
          <a:lstStyle/>
          <a:p>
            <a:fld id="{C90B7D31-897E-4CD1-9935-01886D0F4B17}" type="slidenum">
              <a:rPr lang="en-US" smtClean="0"/>
              <a:t>‹#›</a:t>
            </a:fld>
            <a:endParaRPr lang="en-US"/>
          </a:p>
        </p:txBody>
      </p:sp>
    </p:spTree>
    <p:extLst>
      <p:ext uri="{BB962C8B-B14F-4D97-AF65-F5344CB8AC3E}">
        <p14:creationId xmlns:p14="http://schemas.microsoft.com/office/powerpoint/2010/main" val="1879348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69F62D-4F55-3518-2CBC-10E140A4CD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18E116-0862-7B31-8A86-83376B80C0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3C46A7-8286-9D53-53CB-16F1E4EAA9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71A291-1884-4AB1-A063-35C44A41B572}" type="datetimeFigureOut">
              <a:rPr lang="en-US" smtClean="0"/>
              <a:t>9/8/2024</a:t>
            </a:fld>
            <a:endParaRPr lang="en-US"/>
          </a:p>
        </p:txBody>
      </p:sp>
      <p:sp>
        <p:nvSpPr>
          <p:cNvPr id="5" name="Footer Placeholder 4">
            <a:extLst>
              <a:ext uri="{FF2B5EF4-FFF2-40B4-BE49-F238E27FC236}">
                <a16:creationId xmlns:a16="http://schemas.microsoft.com/office/drawing/2014/main" id="{D3724339-4A51-BA95-C0C9-95B442A781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ECEA0C7-90F6-2D4E-1B82-60CD427C3C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0B7D31-897E-4CD1-9935-01886D0F4B17}" type="slidenum">
              <a:rPr lang="en-US" smtClean="0"/>
              <a:t>‹#›</a:t>
            </a:fld>
            <a:endParaRPr lang="en-US"/>
          </a:p>
        </p:txBody>
      </p:sp>
    </p:spTree>
    <p:extLst>
      <p:ext uri="{BB962C8B-B14F-4D97-AF65-F5344CB8AC3E}">
        <p14:creationId xmlns:p14="http://schemas.microsoft.com/office/powerpoint/2010/main" val="31384040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9/8/2024</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281683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8.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3.svg"/><Relationship Id="rId7"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3.svg"/><Relationship Id="rId7" Type="http://schemas.openxmlformats.org/officeDocument/2006/relationships/image" Target="../media/image16.jpe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15.jpeg"/><Relationship Id="rId11" Type="http://schemas.openxmlformats.org/officeDocument/2006/relationships/image" Target="../media/image5.svg"/><Relationship Id="rId5" Type="http://schemas.openxmlformats.org/officeDocument/2006/relationships/image" Target="../media/image11.svg"/><Relationship Id="rId10" Type="http://schemas.openxmlformats.org/officeDocument/2006/relationships/image" Target="../media/image4.png"/><Relationship Id="rId4" Type="http://schemas.openxmlformats.org/officeDocument/2006/relationships/image" Target="../media/image10.png"/><Relationship Id="rId9"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3.svg"/><Relationship Id="rId7"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4.png"/><Relationship Id="rId11" Type="http://schemas.openxmlformats.org/officeDocument/2006/relationships/image" Target="../media/image6.png"/><Relationship Id="rId5" Type="http://schemas.openxmlformats.org/officeDocument/2006/relationships/image" Target="../media/image11.svg"/><Relationship Id="rId10" Type="http://schemas.openxmlformats.org/officeDocument/2006/relationships/image" Target="../media/image20.jpeg"/><Relationship Id="rId4" Type="http://schemas.openxmlformats.org/officeDocument/2006/relationships/image" Target="../media/image10.png"/><Relationship Id="rId9" Type="http://schemas.openxmlformats.org/officeDocument/2006/relationships/image" Target="../media/image19.jpeg"/></Relationships>
</file>

<file path=ppt/slides/_rels/slide13.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1.svg"/><Relationship Id="rId7" Type="http://schemas.openxmlformats.org/officeDocument/2006/relationships/image" Target="../media/image5.svg"/><Relationship Id="rId2" Type="http://schemas.openxmlformats.org/officeDocument/2006/relationships/image" Target="../media/image10.png"/><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6.png"/></Relationships>
</file>

<file path=ppt/slides/_rels/slide14.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3.svg"/><Relationship Id="rId7"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6.png"/></Relationships>
</file>

<file path=ppt/slides/_rels/slide15.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3.svg"/><Relationship Id="rId7"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6.png"/></Relationships>
</file>

<file path=ppt/slides/_rels/slide16.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3.svg"/><Relationship Id="rId7"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6.png"/></Relationships>
</file>

<file path=ppt/slides/_rels/slide17.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3.svg"/><Relationship Id="rId7"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4.png"/><Relationship Id="rId11" Type="http://schemas.openxmlformats.org/officeDocument/2006/relationships/image" Target="../media/image6.png"/><Relationship Id="rId5" Type="http://schemas.openxmlformats.org/officeDocument/2006/relationships/image" Target="../media/image11.svg"/><Relationship Id="rId10" Type="http://schemas.openxmlformats.org/officeDocument/2006/relationships/image" Target="../media/image20.jpeg"/><Relationship Id="rId4" Type="http://schemas.openxmlformats.org/officeDocument/2006/relationships/image" Target="../media/image10.png"/><Relationship Id="rId9" Type="http://schemas.openxmlformats.org/officeDocument/2006/relationships/image" Target="../media/image19.jpe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linkedin.com/in/dharmendar-lavudya/" TargetMode="External"/><Relationship Id="rId1" Type="http://schemas.openxmlformats.org/officeDocument/2006/relationships/slideLayout" Target="../slideLayouts/slideLayout17.xml"/><Relationship Id="rId5" Type="http://schemas.openxmlformats.org/officeDocument/2006/relationships/image" Target="../media/image25.png"/><Relationship Id="rId4" Type="http://schemas.openxmlformats.org/officeDocument/2006/relationships/hyperlink" Target="https://github.com/Lavudya501/Crime-Analysis-Against-Wome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3.svg"/><Relationship Id="rId7" Type="http://schemas.openxmlformats.org/officeDocument/2006/relationships/image" Target="../media/image11.sv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10.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3.svg"/><Relationship Id="rId7"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0" y="0"/>
            <a:ext cx="12191999" cy="6857999"/>
          </a:xfrm>
          <a:custGeom>
            <a:avLst/>
            <a:gdLst/>
            <a:ahLst/>
            <a:cxnLst/>
            <a:rect l="l" t="t" r="r" b="b"/>
            <a:pathLst>
              <a:path w="3928876" h="1908347">
                <a:moveTo>
                  <a:pt x="0" y="0"/>
                </a:moveTo>
                <a:lnTo>
                  <a:pt x="3928876" y="0"/>
                </a:lnTo>
                <a:lnTo>
                  <a:pt x="3928876" y="1908347"/>
                </a:lnTo>
                <a:lnTo>
                  <a:pt x="0" y="1908347"/>
                </a:lnTo>
                <a:close/>
              </a:path>
            </a:pathLst>
          </a:custGeom>
          <a:solidFill>
            <a:schemeClr val="accent1">
              <a:alpha val="84706"/>
            </a:schemeClr>
          </a:solidFill>
        </p:spPr>
      </p:sp>
      <p:pic>
        <p:nvPicPr>
          <p:cNvPr id="13" name="Picture 12">
            <a:extLst>
              <a:ext uri="{FF2B5EF4-FFF2-40B4-BE49-F238E27FC236}">
                <a16:creationId xmlns:a16="http://schemas.microsoft.com/office/drawing/2014/main" id="{D2C5BC37-BAF1-1754-D22E-2421232CB2F3}"/>
              </a:ext>
            </a:extLst>
          </p:cNvPr>
          <p:cNvPicPr>
            <a:picLocks noChangeAspect="1"/>
          </p:cNvPicPr>
          <p:nvPr/>
        </p:nvPicPr>
        <p:blipFill rotWithShape="1">
          <a:blip r:embed="rId2">
            <a:extLst>
              <a:ext uri="{28A0092B-C50C-407E-A947-70E740481C1C}">
                <a14:useLocalDpi xmlns:a14="http://schemas.microsoft.com/office/drawing/2010/main" val="0"/>
              </a:ext>
            </a:extLst>
          </a:blip>
          <a:srcRect t="7719" b="7719"/>
          <a:stretch/>
        </p:blipFill>
        <p:spPr>
          <a:xfrm>
            <a:off x="0" y="0"/>
            <a:ext cx="12192000" cy="6866369"/>
          </a:xfrm>
          <a:prstGeom prst="rect">
            <a:avLst/>
          </a:prstGeom>
        </p:spPr>
      </p:pic>
      <p:sp>
        <p:nvSpPr>
          <p:cNvPr id="5" name="TextBox 5"/>
          <p:cNvSpPr txBox="1"/>
          <p:nvPr/>
        </p:nvSpPr>
        <p:spPr>
          <a:xfrm>
            <a:off x="1123517" y="917308"/>
            <a:ext cx="2057400" cy="2153840"/>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sp>
        <p:nvSpPr>
          <p:cNvPr id="6" name="Freeform 6"/>
          <p:cNvSpPr/>
          <p:nvPr/>
        </p:nvSpPr>
        <p:spPr>
          <a:xfrm>
            <a:off x="1379697" y="1274926"/>
            <a:ext cx="243706" cy="97429"/>
          </a:xfrm>
          <a:custGeom>
            <a:avLst/>
            <a:gdLst/>
            <a:ahLst/>
            <a:cxnLst/>
            <a:rect l="l" t="t" r="r" b="b"/>
            <a:pathLst>
              <a:path w="365559" h="146144">
                <a:moveTo>
                  <a:pt x="0" y="0"/>
                </a:moveTo>
                <a:lnTo>
                  <a:pt x="365559" y="0"/>
                </a:lnTo>
                <a:lnTo>
                  <a:pt x="365559" y="146144"/>
                </a:lnTo>
                <a:lnTo>
                  <a:pt x="0" y="146144"/>
                </a:lnTo>
                <a:lnTo>
                  <a:pt x="0" y="0"/>
                </a:lnTo>
                <a:close/>
              </a:path>
            </a:pathLst>
          </a:custGeom>
          <a:blipFill>
            <a:blip r:embed="rId3">
              <a:extLst>
                <a:ext uri="{96DAC541-7B7A-43D3-8B79-37D633B846F1}">
                  <asvg:svgBlip xmlns:asvg="http://schemas.microsoft.com/office/drawing/2016/SVG/main" r:embed="rId4"/>
                </a:ext>
              </a:extLst>
            </a:blip>
            <a:stretch>
              <a:fillRect r="-59913"/>
            </a:stretch>
          </a:blipFill>
        </p:spPr>
      </p:sp>
      <p:sp>
        <p:nvSpPr>
          <p:cNvPr id="7" name="Freeform 7"/>
          <p:cNvSpPr/>
          <p:nvPr/>
        </p:nvSpPr>
        <p:spPr>
          <a:xfrm>
            <a:off x="10566045" y="1274927"/>
            <a:ext cx="246259" cy="707643"/>
          </a:xfrm>
          <a:custGeom>
            <a:avLst/>
            <a:gdLst/>
            <a:ahLst/>
            <a:cxnLst/>
            <a:rect l="l" t="t" r="r" b="b"/>
            <a:pathLst>
              <a:path w="369389" h="1061465">
                <a:moveTo>
                  <a:pt x="0" y="0"/>
                </a:moveTo>
                <a:lnTo>
                  <a:pt x="369389" y="0"/>
                </a:lnTo>
                <a:lnTo>
                  <a:pt x="369389" y="1061465"/>
                </a:lnTo>
                <a:lnTo>
                  <a:pt x="0" y="1061465"/>
                </a:lnTo>
                <a:lnTo>
                  <a:pt x="0" y="0"/>
                </a:lnTo>
                <a:close/>
              </a:path>
            </a:pathLst>
          </a:custGeom>
          <a:blipFill>
            <a:blip r:embed="rId5">
              <a:duotone>
                <a:prstClr val="black"/>
                <a:schemeClr val="accent1">
                  <a:tint val="45000"/>
                  <a:satMod val="400000"/>
                </a:schemeClr>
              </a:duotone>
              <a:lum bright="-20000"/>
              <a:extLst>
                <a:ext uri="{96DAC541-7B7A-43D3-8B79-37D633B846F1}">
                  <asvg:svgBlip xmlns:asvg="http://schemas.microsoft.com/office/drawing/2016/SVG/main" r:embed="rId6"/>
                </a:ext>
              </a:extLst>
            </a:blip>
            <a:stretch>
              <a:fillRect b="-21571"/>
            </a:stretch>
          </a:blipFill>
        </p:spPr>
      </p:sp>
      <p:sp>
        <p:nvSpPr>
          <p:cNvPr id="19" name="Freeform 6">
            <a:extLst>
              <a:ext uri="{FF2B5EF4-FFF2-40B4-BE49-F238E27FC236}">
                <a16:creationId xmlns:a16="http://schemas.microsoft.com/office/drawing/2014/main" id="{1E259258-3BA4-875E-BBE2-44803CF5FFA2}"/>
              </a:ext>
            </a:extLst>
          </p:cNvPr>
          <p:cNvSpPr/>
          <p:nvPr/>
        </p:nvSpPr>
        <p:spPr>
          <a:xfrm>
            <a:off x="10567321" y="5534358"/>
            <a:ext cx="243706" cy="97429"/>
          </a:xfrm>
          <a:custGeom>
            <a:avLst/>
            <a:gdLst/>
            <a:ahLst/>
            <a:cxnLst/>
            <a:rect l="l" t="t" r="r" b="b"/>
            <a:pathLst>
              <a:path w="365559" h="146144">
                <a:moveTo>
                  <a:pt x="0" y="0"/>
                </a:moveTo>
                <a:lnTo>
                  <a:pt x="365559" y="0"/>
                </a:lnTo>
                <a:lnTo>
                  <a:pt x="365559" y="146144"/>
                </a:lnTo>
                <a:lnTo>
                  <a:pt x="0" y="146144"/>
                </a:lnTo>
                <a:lnTo>
                  <a:pt x="0" y="0"/>
                </a:lnTo>
                <a:close/>
              </a:path>
            </a:pathLst>
          </a:custGeom>
          <a:blipFill>
            <a:blip r:embed="rId3">
              <a:extLst>
                <a:ext uri="{96DAC541-7B7A-43D3-8B79-37D633B846F1}">
                  <asvg:svgBlip xmlns:asvg="http://schemas.microsoft.com/office/drawing/2016/SVG/main" r:embed="rId4"/>
                </a:ext>
              </a:extLst>
            </a:blip>
            <a:stretch>
              <a:fillRect r="-59913"/>
            </a:stretch>
          </a:blipFill>
        </p:spPr>
      </p:sp>
      <p:grpSp>
        <p:nvGrpSpPr>
          <p:cNvPr id="22" name="Group 21">
            <a:extLst>
              <a:ext uri="{FF2B5EF4-FFF2-40B4-BE49-F238E27FC236}">
                <a16:creationId xmlns:a16="http://schemas.microsoft.com/office/drawing/2014/main" id="{1CA96FE8-E7A3-A008-2AA8-4BA421B8CFA6}"/>
              </a:ext>
            </a:extLst>
          </p:cNvPr>
          <p:cNvGrpSpPr/>
          <p:nvPr/>
        </p:nvGrpSpPr>
        <p:grpSpPr>
          <a:xfrm>
            <a:off x="5361992" y="3257497"/>
            <a:ext cx="6096000" cy="2815915"/>
            <a:chOff x="3048000" y="1628748"/>
            <a:chExt cx="6096000" cy="2815915"/>
          </a:xfrm>
        </p:grpSpPr>
        <p:grpSp>
          <p:nvGrpSpPr>
            <p:cNvPr id="18" name="Group 17">
              <a:extLst>
                <a:ext uri="{FF2B5EF4-FFF2-40B4-BE49-F238E27FC236}">
                  <a16:creationId xmlns:a16="http://schemas.microsoft.com/office/drawing/2014/main" id="{E3F10916-D6F3-B50F-E97B-5AE85D4D3758}"/>
                </a:ext>
              </a:extLst>
            </p:cNvPr>
            <p:cNvGrpSpPr/>
            <p:nvPr/>
          </p:nvGrpSpPr>
          <p:grpSpPr>
            <a:xfrm>
              <a:off x="3048000" y="2413338"/>
              <a:ext cx="6096000" cy="2031325"/>
              <a:chOff x="3048000" y="2644170"/>
              <a:chExt cx="6096000" cy="2031325"/>
            </a:xfrm>
          </p:grpSpPr>
          <p:sp>
            <p:nvSpPr>
              <p:cNvPr id="15" name="TextBox 14">
                <a:extLst>
                  <a:ext uri="{FF2B5EF4-FFF2-40B4-BE49-F238E27FC236}">
                    <a16:creationId xmlns:a16="http://schemas.microsoft.com/office/drawing/2014/main" id="{D4F1C58E-4779-29E9-D4AA-39853FF37B11}"/>
                  </a:ext>
                </a:extLst>
              </p:cNvPr>
              <p:cNvSpPr txBox="1"/>
              <p:nvPr/>
            </p:nvSpPr>
            <p:spPr>
              <a:xfrm>
                <a:off x="3048000" y="2644170"/>
                <a:ext cx="6096000" cy="1569660"/>
              </a:xfrm>
              <a:prstGeom prst="rect">
                <a:avLst/>
              </a:prstGeom>
              <a:noFill/>
            </p:spPr>
            <p:txBody>
              <a:bodyPr wrap="square">
                <a:spAutoFit/>
              </a:bodyPr>
              <a:lstStyle/>
              <a:p>
                <a:pPr algn="ctr"/>
                <a:r>
                  <a:rPr lang="en-US" sz="4800" b="1" dirty="0">
                    <a:latin typeface="Montserrat" panose="00000500000000000000" pitchFamily="2" charset="0"/>
                  </a:rPr>
                  <a:t>Crime Analysis Against Women</a:t>
                </a:r>
                <a:endParaRPr lang="en-US" sz="4800" b="1" i="0" dirty="0">
                  <a:effectLst/>
                  <a:latin typeface="Montserrat" panose="00000500000000000000" pitchFamily="2" charset="0"/>
                </a:endParaRPr>
              </a:p>
            </p:txBody>
          </p:sp>
          <p:sp>
            <p:nvSpPr>
              <p:cNvPr id="17" name="TextBox 16">
                <a:extLst>
                  <a:ext uri="{FF2B5EF4-FFF2-40B4-BE49-F238E27FC236}">
                    <a16:creationId xmlns:a16="http://schemas.microsoft.com/office/drawing/2014/main" id="{9068CAF2-9754-21B2-F8D7-6BE049A13ECC}"/>
                  </a:ext>
                </a:extLst>
              </p:cNvPr>
              <p:cNvSpPr txBox="1"/>
              <p:nvPr/>
            </p:nvSpPr>
            <p:spPr>
              <a:xfrm>
                <a:off x="4027715" y="4213830"/>
                <a:ext cx="4136571" cy="461665"/>
              </a:xfrm>
              <a:prstGeom prst="rect">
                <a:avLst/>
              </a:prstGeom>
              <a:noFill/>
            </p:spPr>
            <p:txBody>
              <a:bodyPr wrap="square">
                <a:spAutoFit/>
              </a:bodyPr>
              <a:lstStyle/>
              <a:p>
                <a:pPr algn="ctr"/>
                <a:r>
                  <a:rPr lang="en-US" sz="1200" b="0" i="0" dirty="0">
                    <a:solidFill>
                      <a:schemeClr val="tx1">
                        <a:lumMod val="85000"/>
                        <a:lumOff val="15000"/>
                      </a:schemeClr>
                    </a:solidFill>
                    <a:effectLst/>
                    <a:latin typeface="Montserrat" panose="00000500000000000000" pitchFamily="2" charset="0"/>
                  </a:rPr>
                  <a:t>"Women's safety is not a privilege; it's a basic human right."</a:t>
                </a:r>
                <a:endParaRPr lang="en-US" sz="1200" dirty="0">
                  <a:solidFill>
                    <a:schemeClr val="tx1">
                      <a:lumMod val="85000"/>
                      <a:lumOff val="15000"/>
                    </a:schemeClr>
                  </a:solidFill>
                  <a:latin typeface="Montserrat" panose="00000500000000000000" pitchFamily="2" charset="0"/>
                </a:endParaRPr>
              </a:p>
            </p:txBody>
          </p:sp>
        </p:grpSp>
        <p:pic>
          <p:nvPicPr>
            <p:cNvPr id="21" name="Picture 20">
              <a:extLst>
                <a:ext uri="{FF2B5EF4-FFF2-40B4-BE49-F238E27FC236}">
                  <a16:creationId xmlns:a16="http://schemas.microsoft.com/office/drawing/2014/main" id="{D188B23E-B444-2C22-4510-0C2E45A2961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76205" y="1628748"/>
              <a:ext cx="839591" cy="839591"/>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Freeform 3"/>
          <p:cNvSpPr/>
          <p:nvPr/>
        </p:nvSpPr>
        <p:spPr>
          <a:xfrm>
            <a:off x="11482966" y="331979"/>
            <a:ext cx="344713" cy="137811"/>
          </a:xfrm>
          <a:custGeom>
            <a:avLst/>
            <a:gdLst/>
            <a:ahLst/>
            <a:cxnLst/>
            <a:rect l="l" t="t" r="r" b="b"/>
            <a:pathLst>
              <a:path w="517070" h="206716">
                <a:moveTo>
                  <a:pt x="0" y="0"/>
                </a:moveTo>
                <a:lnTo>
                  <a:pt x="517070" y="0"/>
                </a:lnTo>
                <a:lnTo>
                  <a:pt x="517070" y="206715"/>
                </a:lnTo>
                <a:lnTo>
                  <a:pt x="0" y="206715"/>
                </a:lnTo>
                <a:lnTo>
                  <a:pt x="0" y="0"/>
                </a:lnTo>
                <a:close/>
              </a:path>
            </a:pathLst>
          </a:custGeom>
          <a:blipFill>
            <a:blip r:embed="rId2">
              <a:extLst>
                <a:ext uri="{96DAC541-7B7A-43D3-8B79-37D633B846F1}">
                  <asvg:svgBlip xmlns:asvg="http://schemas.microsoft.com/office/drawing/2016/SVG/main" r:embed="rId3"/>
                </a:ext>
              </a:extLst>
            </a:blip>
            <a:stretch>
              <a:fillRect r="-59913"/>
            </a:stretch>
          </a:blipFill>
        </p:spPr>
      </p:sp>
      <p:sp>
        <p:nvSpPr>
          <p:cNvPr id="7" name="Freeform 7"/>
          <p:cNvSpPr/>
          <p:nvPr/>
        </p:nvSpPr>
        <p:spPr>
          <a:xfrm>
            <a:off x="1293979" y="951154"/>
            <a:ext cx="10898021" cy="4955693"/>
          </a:xfrm>
          <a:custGeom>
            <a:avLst/>
            <a:gdLst/>
            <a:ahLst/>
            <a:cxnLst/>
            <a:rect l="l" t="t" r="r" b="b"/>
            <a:pathLst>
              <a:path w="4305391" h="1957805">
                <a:moveTo>
                  <a:pt x="0" y="0"/>
                </a:moveTo>
                <a:lnTo>
                  <a:pt x="4305391" y="0"/>
                </a:lnTo>
                <a:lnTo>
                  <a:pt x="4305391" y="1957805"/>
                </a:lnTo>
                <a:lnTo>
                  <a:pt x="0" y="1957805"/>
                </a:lnTo>
                <a:close/>
              </a:path>
            </a:pathLst>
          </a:custGeom>
          <a:solidFill>
            <a:schemeClr val="accent2"/>
          </a:solidFill>
        </p:spPr>
      </p:sp>
      <p:sp>
        <p:nvSpPr>
          <p:cNvPr id="8" name="TextBox 8"/>
          <p:cNvSpPr txBox="1"/>
          <p:nvPr/>
        </p:nvSpPr>
        <p:spPr>
          <a:xfrm>
            <a:off x="1293979" y="878824"/>
            <a:ext cx="2057400" cy="2129730"/>
          </a:xfrm>
          <a:prstGeom prst="rect">
            <a:avLst/>
          </a:prstGeom>
        </p:spPr>
        <p:txBody>
          <a:bodyPr lIns="33867" tIns="33867" rIns="33867" bIns="33867" rtlCol="0" anchor="ctr"/>
          <a:lstStyle/>
          <a:p>
            <a:pPr algn="ctr" defTabSz="609630">
              <a:lnSpc>
                <a:spcPts val="1586"/>
              </a:lnSpc>
            </a:pPr>
            <a:endParaRPr sz="1200">
              <a:solidFill>
                <a:prstClr val="black"/>
              </a:solidFill>
              <a:latin typeface="Calibri"/>
            </a:endParaRPr>
          </a:p>
        </p:txBody>
      </p:sp>
      <p:sp>
        <p:nvSpPr>
          <p:cNvPr id="15" name="Freeform 15"/>
          <p:cNvSpPr/>
          <p:nvPr/>
        </p:nvSpPr>
        <p:spPr>
          <a:xfrm>
            <a:off x="-519478" y="4626240"/>
            <a:ext cx="1636332" cy="2561215"/>
          </a:xfrm>
          <a:custGeom>
            <a:avLst/>
            <a:gdLst/>
            <a:ahLst/>
            <a:cxnLst/>
            <a:rect l="l" t="t" r="r" b="b"/>
            <a:pathLst>
              <a:path w="2454498" h="3841823">
                <a:moveTo>
                  <a:pt x="0" y="0"/>
                </a:moveTo>
                <a:lnTo>
                  <a:pt x="2454498" y="0"/>
                </a:lnTo>
                <a:lnTo>
                  <a:pt x="2454498" y="3841823"/>
                </a:lnTo>
                <a:lnTo>
                  <a:pt x="0" y="3841823"/>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25" name="Freeform 9">
            <a:extLst>
              <a:ext uri="{FF2B5EF4-FFF2-40B4-BE49-F238E27FC236}">
                <a16:creationId xmlns:a16="http://schemas.microsoft.com/office/drawing/2014/main" id="{98208511-6EFF-8488-BD67-EF48A7A0C793}"/>
              </a:ext>
            </a:extLst>
          </p:cNvPr>
          <p:cNvSpPr/>
          <p:nvPr/>
        </p:nvSpPr>
        <p:spPr>
          <a:xfrm rot="5400000">
            <a:off x="11331422" y="5952740"/>
            <a:ext cx="303087" cy="870941"/>
          </a:xfrm>
          <a:custGeom>
            <a:avLst/>
            <a:gdLst/>
            <a:ahLst/>
            <a:cxnLst/>
            <a:rect l="l" t="t" r="r" b="b"/>
            <a:pathLst>
              <a:path w="454630" h="1306411">
                <a:moveTo>
                  <a:pt x="0" y="0"/>
                </a:moveTo>
                <a:lnTo>
                  <a:pt x="454629" y="0"/>
                </a:lnTo>
                <a:lnTo>
                  <a:pt x="454629" y="1306411"/>
                </a:lnTo>
                <a:lnTo>
                  <a:pt x="0" y="1306411"/>
                </a:lnTo>
                <a:lnTo>
                  <a:pt x="0" y="0"/>
                </a:lnTo>
                <a:close/>
              </a:path>
            </a:pathLst>
          </a:custGeom>
          <a:blipFill>
            <a:blip r:embed="rId6">
              <a:duotone>
                <a:schemeClr val="accent2">
                  <a:shade val="45000"/>
                  <a:satMod val="135000"/>
                </a:schemeClr>
                <a:prstClr val="white"/>
              </a:duotone>
              <a:lum bright="-40000" contrast="40000"/>
              <a:extLst>
                <a:ext uri="{96DAC541-7B7A-43D3-8B79-37D633B846F1}">
                  <asvg:svgBlip xmlns:asvg="http://schemas.microsoft.com/office/drawing/2016/SVG/main" r:embed="rId7"/>
                </a:ext>
              </a:extLst>
            </a:blip>
            <a:stretch>
              <a:fillRect b="-21571"/>
            </a:stretch>
          </a:blipFill>
        </p:spPr>
      </p:sp>
      <p:grpSp>
        <p:nvGrpSpPr>
          <p:cNvPr id="31" name="Group 30">
            <a:extLst>
              <a:ext uri="{FF2B5EF4-FFF2-40B4-BE49-F238E27FC236}">
                <a16:creationId xmlns:a16="http://schemas.microsoft.com/office/drawing/2014/main" id="{5FEE90AA-E6D8-B74D-F28F-BE015A646664}"/>
              </a:ext>
            </a:extLst>
          </p:cNvPr>
          <p:cNvGrpSpPr/>
          <p:nvPr/>
        </p:nvGrpSpPr>
        <p:grpSpPr>
          <a:xfrm>
            <a:off x="3446465" y="1682856"/>
            <a:ext cx="7601030" cy="3492289"/>
            <a:chOff x="3446465" y="1682856"/>
            <a:chExt cx="7601030" cy="3492289"/>
          </a:xfrm>
        </p:grpSpPr>
        <p:sp>
          <p:nvSpPr>
            <p:cNvPr id="27" name="TextBox 26">
              <a:extLst>
                <a:ext uri="{FF2B5EF4-FFF2-40B4-BE49-F238E27FC236}">
                  <a16:creationId xmlns:a16="http://schemas.microsoft.com/office/drawing/2014/main" id="{7A759838-CCB7-1CAF-3858-5704F6112737}"/>
                </a:ext>
              </a:extLst>
            </p:cNvPr>
            <p:cNvSpPr txBox="1"/>
            <p:nvPr/>
          </p:nvSpPr>
          <p:spPr>
            <a:xfrm>
              <a:off x="3446465" y="2539167"/>
              <a:ext cx="7601030" cy="2635978"/>
            </a:xfrm>
            <a:prstGeom prst="rect">
              <a:avLst/>
            </a:prstGeom>
            <a:noFill/>
          </p:spPr>
          <p:txBody>
            <a:bodyPr wrap="square">
              <a:spAutoFit/>
            </a:bodyPr>
            <a:lstStyle/>
            <a:p>
              <a:pPr>
                <a:lnSpc>
                  <a:spcPct val="150000"/>
                </a:lnSpc>
              </a:pPr>
              <a:r>
                <a:rPr lang="en-US" sz="1600" b="0" i="0" dirty="0">
                  <a:solidFill>
                    <a:schemeClr val="bg1"/>
                  </a:solidFill>
                  <a:effectLst/>
                  <a:latin typeface="Montserrat" panose="00000500000000000000" pitchFamily="2" charset="0"/>
                </a:rPr>
                <a:t>Domestic violence involves a pattern of abusive behaviors, including physical, sexual, emotional, and economic abuse, that occurs within intimate relationships. It is a violation of women's rights and poses significant physical and psychological harm. Addressing domestic violence requires a comprehensive approach, including providing safe shelters, counseling services, legal protection, and promoting public awareness to break the cycle of abuse.</a:t>
              </a:r>
              <a:endParaRPr lang="en-US" sz="1600" dirty="0">
                <a:solidFill>
                  <a:schemeClr val="bg1"/>
                </a:solidFill>
                <a:latin typeface="Montserrat" panose="00000500000000000000" pitchFamily="2" charset="0"/>
              </a:endParaRPr>
            </a:p>
          </p:txBody>
        </p:sp>
        <p:sp>
          <p:nvSpPr>
            <p:cNvPr id="29" name="TextBox 28">
              <a:extLst>
                <a:ext uri="{FF2B5EF4-FFF2-40B4-BE49-F238E27FC236}">
                  <a16:creationId xmlns:a16="http://schemas.microsoft.com/office/drawing/2014/main" id="{B74D7ED0-F747-65DB-198B-7F91BC648080}"/>
                </a:ext>
              </a:extLst>
            </p:cNvPr>
            <p:cNvSpPr txBox="1"/>
            <p:nvPr/>
          </p:nvSpPr>
          <p:spPr>
            <a:xfrm>
              <a:off x="3446465" y="1682856"/>
              <a:ext cx="6353174" cy="646331"/>
            </a:xfrm>
            <a:prstGeom prst="rect">
              <a:avLst/>
            </a:prstGeom>
            <a:noFill/>
          </p:spPr>
          <p:txBody>
            <a:bodyPr wrap="square">
              <a:spAutoFit/>
            </a:bodyPr>
            <a:lstStyle/>
            <a:p>
              <a:r>
                <a:rPr lang="en-US" sz="3600" b="1" i="0" dirty="0">
                  <a:solidFill>
                    <a:schemeClr val="bg1"/>
                  </a:solidFill>
                  <a:effectLst/>
                  <a:latin typeface="Montserrat" panose="00000500000000000000" pitchFamily="2" charset="0"/>
                </a:rPr>
                <a:t>Domestic Violence </a:t>
              </a:r>
              <a:endParaRPr lang="en-US" sz="3600" b="1" dirty="0"/>
            </a:p>
          </p:txBody>
        </p:sp>
      </p:grpSp>
      <p:pic>
        <p:nvPicPr>
          <p:cNvPr id="4096" name="Picture 2" descr="Free photo sad girl being bullied high angle">
            <a:extLst>
              <a:ext uri="{FF2B5EF4-FFF2-40B4-BE49-F238E27FC236}">
                <a16:creationId xmlns:a16="http://schemas.microsoft.com/office/drawing/2014/main" id="{43B39FE0-29CB-1E7B-52C2-2982D11FB7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 y="1286607"/>
            <a:ext cx="2854242" cy="4284785"/>
          </a:xfrm>
          <a:prstGeom prst="rect">
            <a:avLst/>
          </a:prstGeom>
          <a:noFill/>
          <a:extLst>
            <a:ext uri="{909E8E84-426E-40DD-AFC4-6F175D3DCCD1}">
              <a14:hiddenFill xmlns:a14="http://schemas.microsoft.com/office/drawing/2010/main">
                <a:solidFill>
                  <a:srgbClr val="FFFFFF"/>
                </a:solidFill>
              </a14:hiddenFill>
            </a:ext>
          </a:extLst>
        </p:spPr>
      </p:pic>
      <p:grpSp>
        <p:nvGrpSpPr>
          <p:cNvPr id="4097" name="Group 4096">
            <a:extLst>
              <a:ext uri="{FF2B5EF4-FFF2-40B4-BE49-F238E27FC236}">
                <a16:creationId xmlns:a16="http://schemas.microsoft.com/office/drawing/2014/main" id="{8D4B2D85-64CA-5D5C-662E-F584143B7F0A}"/>
              </a:ext>
            </a:extLst>
          </p:cNvPr>
          <p:cNvGrpSpPr/>
          <p:nvPr/>
        </p:nvGrpSpPr>
        <p:grpSpPr>
          <a:xfrm>
            <a:off x="113920" y="121284"/>
            <a:ext cx="2288084" cy="364321"/>
            <a:chOff x="182160" y="148580"/>
            <a:chExt cx="2288084" cy="364321"/>
          </a:xfrm>
        </p:grpSpPr>
        <p:pic>
          <p:nvPicPr>
            <p:cNvPr id="4099" name="Picture 4098">
              <a:extLst>
                <a:ext uri="{FF2B5EF4-FFF2-40B4-BE49-F238E27FC236}">
                  <a16:creationId xmlns:a16="http://schemas.microsoft.com/office/drawing/2014/main" id="{11261433-A59D-11EB-9FEF-9FE59E893D4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2160" y="148580"/>
              <a:ext cx="364321" cy="364321"/>
            </a:xfrm>
            <a:prstGeom prst="rect">
              <a:avLst/>
            </a:prstGeom>
          </p:spPr>
        </p:pic>
        <p:sp>
          <p:nvSpPr>
            <p:cNvPr id="4100" name="TextBox 4099">
              <a:extLst>
                <a:ext uri="{FF2B5EF4-FFF2-40B4-BE49-F238E27FC236}">
                  <a16:creationId xmlns:a16="http://schemas.microsoft.com/office/drawing/2014/main" id="{D87D829C-2601-42B9-6FBA-950C63391869}"/>
                </a:ext>
              </a:extLst>
            </p:cNvPr>
            <p:cNvSpPr txBox="1"/>
            <p:nvPr/>
          </p:nvSpPr>
          <p:spPr>
            <a:xfrm>
              <a:off x="546481" y="192241"/>
              <a:ext cx="1923763" cy="276999"/>
            </a:xfrm>
            <a:prstGeom prst="rect">
              <a:avLst/>
            </a:prstGeom>
            <a:noFill/>
          </p:spPr>
          <p:txBody>
            <a:bodyPr wrap="square">
              <a:spAutoFit/>
            </a:bodyPr>
            <a:lstStyle/>
            <a:p>
              <a:r>
                <a:rPr lang="en-US" sz="1200" i="0" dirty="0">
                  <a:effectLst/>
                  <a:latin typeface="Montserrat" panose="00000500000000000000" pitchFamily="2" charset="0"/>
                </a:rPr>
                <a:t>Women Safety</a:t>
              </a:r>
              <a:endParaRPr lang="en-US" sz="1200" dirty="0"/>
            </a:p>
          </p:txBody>
        </p:sp>
      </p:grpSp>
      <p:sp>
        <p:nvSpPr>
          <p:cNvPr id="2" name="TextBox 1">
            <a:extLst>
              <a:ext uri="{FF2B5EF4-FFF2-40B4-BE49-F238E27FC236}">
                <a16:creationId xmlns:a16="http://schemas.microsoft.com/office/drawing/2014/main" id="{203DC84D-4EBF-FEA1-E268-850AE6DB8B59}"/>
              </a:ext>
            </a:extLst>
          </p:cNvPr>
          <p:cNvSpPr txBox="1"/>
          <p:nvPr/>
        </p:nvSpPr>
        <p:spPr>
          <a:xfrm>
            <a:off x="2389162" y="189808"/>
            <a:ext cx="4857818" cy="646331"/>
          </a:xfrm>
          <a:prstGeom prst="rect">
            <a:avLst/>
          </a:prstGeom>
          <a:noFill/>
        </p:spPr>
        <p:txBody>
          <a:bodyPr wrap="square">
            <a:spAutoFit/>
          </a:bodyPr>
          <a:lstStyle/>
          <a:p>
            <a:r>
              <a:rPr lang="en-US" sz="3600" b="1" i="0" dirty="0">
                <a:solidFill>
                  <a:schemeClr val="tx1">
                    <a:lumMod val="85000"/>
                    <a:lumOff val="15000"/>
                  </a:schemeClr>
                </a:solidFill>
                <a:effectLst/>
                <a:latin typeface="Montserrat" panose="00000500000000000000" pitchFamily="2" charset="0"/>
              </a:rPr>
              <a:t>Types of Crimes</a:t>
            </a:r>
            <a:endParaRPr lang="en-US" sz="3600" b="1" dirty="0">
              <a:solidFill>
                <a:schemeClr val="tx1">
                  <a:lumMod val="85000"/>
                  <a:lumOff val="15000"/>
                </a:schemeClr>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Freeform 3"/>
          <p:cNvSpPr/>
          <p:nvPr/>
        </p:nvSpPr>
        <p:spPr>
          <a:xfrm>
            <a:off x="11482966" y="331979"/>
            <a:ext cx="344713" cy="137811"/>
          </a:xfrm>
          <a:custGeom>
            <a:avLst/>
            <a:gdLst/>
            <a:ahLst/>
            <a:cxnLst/>
            <a:rect l="l" t="t" r="r" b="b"/>
            <a:pathLst>
              <a:path w="517070" h="206716">
                <a:moveTo>
                  <a:pt x="0" y="0"/>
                </a:moveTo>
                <a:lnTo>
                  <a:pt x="517070" y="0"/>
                </a:lnTo>
                <a:lnTo>
                  <a:pt x="517070" y="206715"/>
                </a:lnTo>
                <a:lnTo>
                  <a:pt x="0" y="206715"/>
                </a:lnTo>
                <a:lnTo>
                  <a:pt x="0" y="0"/>
                </a:lnTo>
                <a:close/>
              </a:path>
            </a:pathLst>
          </a:custGeom>
          <a:blipFill>
            <a:blip r:embed="rId2">
              <a:extLst>
                <a:ext uri="{96DAC541-7B7A-43D3-8B79-37D633B846F1}">
                  <asvg:svgBlip xmlns:asvg="http://schemas.microsoft.com/office/drawing/2016/SVG/main" r:embed="rId3"/>
                </a:ext>
              </a:extLst>
            </a:blip>
            <a:stretch>
              <a:fillRect r="-59913"/>
            </a:stretch>
          </a:blipFill>
        </p:spPr>
      </p:sp>
      <p:grpSp>
        <p:nvGrpSpPr>
          <p:cNvPr id="6" name="Group 6"/>
          <p:cNvGrpSpPr/>
          <p:nvPr/>
        </p:nvGrpSpPr>
        <p:grpSpPr>
          <a:xfrm>
            <a:off x="0" y="4640372"/>
            <a:ext cx="6096764" cy="2217629"/>
            <a:chOff x="0" y="0"/>
            <a:chExt cx="2408598" cy="876100"/>
          </a:xfrm>
        </p:grpSpPr>
        <p:sp>
          <p:nvSpPr>
            <p:cNvPr id="7" name="Freeform 7"/>
            <p:cNvSpPr/>
            <p:nvPr/>
          </p:nvSpPr>
          <p:spPr>
            <a:xfrm>
              <a:off x="0" y="0"/>
              <a:ext cx="2408598" cy="876100"/>
            </a:xfrm>
            <a:custGeom>
              <a:avLst/>
              <a:gdLst/>
              <a:ahLst/>
              <a:cxnLst/>
              <a:rect l="l" t="t" r="r" b="b"/>
              <a:pathLst>
                <a:path w="2408598" h="876100">
                  <a:moveTo>
                    <a:pt x="0" y="0"/>
                  </a:moveTo>
                  <a:lnTo>
                    <a:pt x="2408598" y="0"/>
                  </a:lnTo>
                  <a:lnTo>
                    <a:pt x="2408598" y="876100"/>
                  </a:lnTo>
                  <a:lnTo>
                    <a:pt x="0" y="876100"/>
                  </a:lnTo>
                  <a:close/>
                </a:path>
              </a:pathLst>
            </a:custGeom>
            <a:solidFill>
              <a:schemeClr val="accent2"/>
            </a:solidFill>
          </p:spPr>
        </p:sp>
        <p:sp>
          <p:nvSpPr>
            <p:cNvPr id="8" name="TextBox 8"/>
            <p:cNvSpPr txBox="1"/>
            <p:nvPr/>
          </p:nvSpPr>
          <p:spPr>
            <a:xfrm>
              <a:off x="0" y="-28575"/>
              <a:ext cx="812800" cy="841375"/>
            </a:xfrm>
            <a:prstGeom prst="rect">
              <a:avLst/>
            </a:prstGeom>
          </p:spPr>
          <p:txBody>
            <a:bodyPr lIns="33867" tIns="33867" rIns="33867" bIns="33867" rtlCol="0" anchor="ctr"/>
            <a:lstStyle/>
            <a:p>
              <a:pPr algn="ctr" defTabSz="609630">
                <a:lnSpc>
                  <a:spcPts val="1586"/>
                </a:lnSpc>
              </a:pPr>
              <a:endParaRPr sz="1200">
                <a:solidFill>
                  <a:prstClr val="black"/>
                </a:solidFill>
                <a:latin typeface="Calibri"/>
              </a:endParaRPr>
            </a:p>
          </p:txBody>
        </p:sp>
      </p:grpSp>
      <p:sp>
        <p:nvSpPr>
          <p:cNvPr id="17" name="Freeform 17"/>
          <p:cNvSpPr/>
          <p:nvPr/>
        </p:nvSpPr>
        <p:spPr>
          <a:xfrm>
            <a:off x="-519478" y="1128618"/>
            <a:ext cx="1636332" cy="2561215"/>
          </a:xfrm>
          <a:custGeom>
            <a:avLst/>
            <a:gdLst/>
            <a:ahLst/>
            <a:cxnLst/>
            <a:rect l="l" t="t" r="r" b="b"/>
            <a:pathLst>
              <a:path w="2454498" h="3841823">
                <a:moveTo>
                  <a:pt x="0" y="0"/>
                </a:moveTo>
                <a:lnTo>
                  <a:pt x="2454498" y="0"/>
                </a:lnTo>
                <a:lnTo>
                  <a:pt x="2454498" y="3841823"/>
                </a:lnTo>
                <a:lnTo>
                  <a:pt x="0" y="3841823"/>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18" name="Freeform 18"/>
          <p:cNvSpPr/>
          <p:nvPr/>
        </p:nvSpPr>
        <p:spPr>
          <a:xfrm rot="-10800000">
            <a:off x="11373834" y="3359765"/>
            <a:ext cx="1636332" cy="2561215"/>
          </a:xfrm>
          <a:custGeom>
            <a:avLst/>
            <a:gdLst/>
            <a:ahLst/>
            <a:cxnLst/>
            <a:rect l="l" t="t" r="r" b="b"/>
            <a:pathLst>
              <a:path w="2454498" h="3841823">
                <a:moveTo>
                  <a:pt x="0" y="0"/>
                </a:moveTo>
                <a:lnTo>
                  <a:pt x="2454498" y="0"/>
                </a:lnTo>
                <a:lnTo>
                  <a:pt x="2454498" y="3841823"/>
                </a:lnTo>
                <a:lnTo>
                  <a:pt x="0" y="3841823"/>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20" name="TextBox 19">
            <a:extLst>
              <a:ext uri="{FF2B5EF4-FFF2-40B4-BE49-F238E27FC236}">
                <a16:creationId xmlns:a16="http://schemas.microsoft.com/office/drawing/2014/main" id="{ECF9AB8B-2FFB-B5C8-6531-0FF3B4239BFC}"/>
              </a:ext>
            </a:extLst>
          </p:cNvPr>
          <p:cNvSpPr txBox="1"/>
          <p:nvPr/>
        </p:nvSpPr>
        <p:spPr>
          <a:xfrm>
            <a:off x="1766396" y="1436568"/>
            <a:ext cx="8659209" cy="1897314"/>
          </a:xfrm>
          <a:prstGeom prst="rect">
            <a:avLst/>
          </a:prstGeom>
          <a:noFill/>
        </p:spPr>
        <p:txBody>
          <a:bodyPr wrap="square">
            <a:spAutoFit/>
          </a:bodyPr>
          <a:lstStyle/>
          <a:p>
            <a:pPr algn="ctr">
              <a:lnSpc>
                <a:spcPct val="150000"/>
              </a:lnSpc>
            </a:pPr>
            <a:r>
              <a:rPr lang="en-US" sz="1600" b="0" i="0" dirty="0">
                <a:solidFill>
                  <a:schemeClr val="tx1">
                    <a:lumMod val="85000"/>
                    <a:lumOff val="15000"/>
                  </a:schemeClr>
                </a:solidFill>
                <a:effectLst/>
                <a:latin typeface="Montserrat" panose="00000500000000000000" pitchFamily="2" charset="0"/>
              </a:rPr>
              <a:t>Sexual assault refers to any unwanted sexual contact or behavior without consent. It is a traumatic experience that can have long-lasting effects on survivors. Combating sexual assault requires comprehensive measures such as educating individuals about consent, providing trauma-informed support services, improving legal frameworks, and promoting a survivor-centered approach to justice.</a:t>
            </a:r>
            <a:endParaRPr lang="en-US" sz="1600" dirty="0">
              <a:solidFill>
                <a:schemeClr val="tx1">
                  <a:lumMod val="85000"/>
                  <a:lumOff val="15000"/>
                </a:schemeClr>
              </a:solidFill>
              <a:latin typeface="Montserrat" panose="00000500000000000000" pitchFamily="2" charset="0"/>
            </a:endParaRPr>
          </a:p>
        </p:txBody>
      </p:sp>
      <p:sp>
        <p:nvSpPr>
          <p:cNvPr id="22" name="TextBox 21">
            <a:extLst>
              <a:ext uri="{FF2B5EF4-FFF2-40B4-BE49-F238E27FC236}">
                <a16:creationId xmlns:a16="http://schemas.microsoft.com/office/drawing/2014/main" id="{0EA39360-1BD9-8E86-EFD7-263655EAFE13}"/>
              </a:ext>
            </a:extLst>
          </p:cNvPr>
          <p:cNvSpPr txBox="1"/>
          <p:nvPr/>
        </p:nvSpPr>
        <p:spPr>
          <a:xfrm>
            <a:off x="2714625" y="1055787"/>
            <a:ext cx="6762750" cy="400110"/>
          </a:xfrm>
          <a:prstGeom prst="rect">
            <a:avLst/>
          </a:prstGeom>
          <a:noFill/>
        </p:spPr>
        <p:txBody>
          <a:bodyPr wrap="square">
            <a:spAutoFit/>
          </a:bodyPr>
          <a:lstStyle/>
          <a:p>
            <a:pPr algn="ctr"/>
            <a:r>
              <a:rPr lang="en-US" sz="2000" b="1" i="0" dirty="0">
                <a:solidFill>
                  <a:schemeClr val="tx1">
                    <a:lumMod val="85000"/>
                    <a:lumOff val="15000"/>
                  </a:schemeClr>
                </a:solidFill>
                <a:effectLst/>
                <a:latin typeface="Montserrat" panose="00000500000000000000" pitchFamily="2" charset="0"/>
              </a:rPr>
              <a:t>Sexual Assault </a:t>
            </a:r>
            <a:endParaRPr lang="en-US" sz="2000" b="1" dirty="0">
              <a:solidFill>
                <a:schemeClr val="tx1">
                  <a:lumMod val="85000"/>
                  <a:lumOff val="15000"/>
                </a:schemeClr>
              </a:solidFill>
              <a:latin typeface="Montserrat" panose="00000500000000000000" pitchFamily="2" charset="0"/>
            </a:endParaRPr>
          </a:p>
        </p:txBody>
      </p:sp>
      <p:pic>
        <p:nvPicPr>
          <p:cNvPr id="23" name="Picture 2" descr="Free photo person suffering from bullying">
            <a:extLst>
              <a:ext uri="{FF2B5EF4-FFF2-40B4-BE49-F238E27FC236}">
                <a16:creationId xmlns:a16="http://schemas.microsoft.com/office/drawing/2014/main" id="{C133FE09-3DA1-3759-7045-1D6D68E9833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6369"/>
          <a:stretch/>
        </p:blipFill>
        <p:spPr bwMode="auto">
          <a:xfrm>
            <a:off x="1483116" y="3600582"/>
            <a:ext cx="2923053" cy="207958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Free photo woman in fear of domestic abuse and violence, concept of female rights.">
            <a:extLst>
              <a:ext uri="{FF2B5EF4-FFF2-40B4-BE49-F238E27FC236}">
                <a16:creationId xmlns:a16="http://schemas.microsoft.com/office/drawing/2014/main" id="{C8DD4523-AE23-BBB8-8671-CADA4A6C530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6369"/>
          <a:stretch/>
        </p:blipFill>
        <p:spPr bwMode="auto">
          <a:xfrm>
            <a:off x="4636270" y="3596845"/>
            <a:ext cx="2923054" cy="207958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Free photo person suffering from bullying">
            <a:extLst>
              <a:ext uri="{FF2B5EF4-FFF2-40B4-BE49-F238E27FC236}">
                <a16:creationId xmlns:a16="http://schemas.microsoft.com/office/drawing/2014/main" id="{0DCF9356-4D99-80DC-0C22-A9ECEDEC9A1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6483"/>
          <a:stretch/>
        </p:blipFill>
        <p:spPr bwMode="auto">
          <a:xfrm>
            <a:off x="7789425" y="3596714"/>
            <a:ext cx="2919459" cy="2079582"/>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72972F78-274C-06FD-7003-C50DC69C2D4B}"/>
              </a:ext>
            </a:extLst>
          </p:cNvPr>
          <p:cNvGrpSpPr/>
          <p:nvPr/>
        </p:nvGrpSpPr>
        <p:grpSpPr>
          <a:xfrm>
            <a:off x="113920" y="121284"/>
            <a:ext cx="2288084" cy="364321"/>
            <a:chOff x="182160" y="148580"/>
            <a:chExt cx="2288084" cy="364321"/>
          </a:xfrm>
        </p:grpSpPr>
        <p:pic>
          <p:nvPicPr>
            <p:cNvPr id="27" name="Picture 26">
              <a:extLst>
                <a:ext uri="{FF2B5EF4-FFF2-40B4-BE49-F238E27FC236}">
                  <a16:creationId xmlns:a16="http://schemas.microsoft.com/office/drawing/2014/main" id="{E825CAA9-A49D-8765-460E-3F79552CF2A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2160" y="148580"/>
              <a:ext cx="364321" cy="364321"/>
            </a:xfrm>
            <a:prstGeom prst="rect">
              <a:avLst/>
            </a:prstGeom>
          </p:spPr>
        </p:pic>
        <p:sp>
          <p:nvSpPr>
            <p:cNvPr id="28" name="TextBox 27">
              <a:extLst>
                <a:ext uri="{FF2B5EF4-FFF2-40B4-BE49-F238E27FC236}">
                  <a16:creationId xmlns:a16="http://schemas.microsoft.com/office/drawing/2014/main" id="{0A4A8C1C-3EF0-3174-00BA-EB89000D3B4C}"/>
                </a:ext>
              </a:extLst>
            </p:cNvPr>
            <p:cNvSpPr txBox="1"/>
            <p:nvPr/>
          </p:nvSpPr>
          <p:spPr>
            <a:xfrm>
              <a:off x="546481" y="192241"/>
              <a:ext cx="1923763" cy="276999"/>
            </a:xfrm>
            <a:prstGeom prst="rect">
              <a:avLst/>
            </a:prstGeom>
            <a:noFill/>
          </p:spPr>
          <p:txBody>
            <a:bodyPr wrap="square">
              <a:spAutoFit/>
            </a:bodyPr>
            <a:lstStyle/>
            <a:p>
              <a:r>
                <a:rPr lang="en-US" sz="1200" i="0" dirty="0">
                  <a:effectLst/>
                  <a:latin typeface="Montserrat" panose="00000500000000000000" pitchFamily="2" charset="0"/>
                </a:rPr>
                <a:t>Women Safety</a:t>
              </a:r>
              <a:endParaRPr lang="en-US" sz="1200" dirty="0"/>
            </a:p>
          </p:txBody>
        </p:sp>
      </p:grpSp>
      <p:sp>
        <p:nvSpPr>
          <p:cNvPr id="29" name="Freeform 9">
            <a:extLst>
              <a:ext uri="{FF2B5EF4-FFF2-40B4-BE49-F238E27FC236}">
                <a16:creationId xmlns:a16="http://schemas.microsoft.com/office/drawing/2014/main" id="{88F97970-81D4-15E3-4395-98AB199DACC4}"/>
              </a:ext>
            </a:extLst>
          </p:cNvPr>
          <p:cNvSpPr/>
          <p:nvPr/>
        </p:nvSpPr>
        <p:spPr>
          <a:xfrm rot="5400000">
            <a:off x="11369522" y="6052450"/>
            <a:ext cx="303087" cy="870941"/>
          </a:xfrm>
          <a:custGeom>
            <a:avLst/>
            <a:gdLst/>
            <a:ahLst/>
            <a:cxnLst/>
            <a:rect l="l" t="t" r="r" b="b"/>
            <a:pathLst>
              <a:path w="454630" h="1306411">
                <a:moveTo>
                  <a:pt x="0" y="0"/>
                </a:moveTo>
                <a:lnTo>
                  <a:pt x="454629" y="0"/>
                </a:lnTo>
                <a:lnTo>
                  <a:pt x="454629" y="1306411"/>
                </a:lnTo>
                <a:lnTo>
                  <a:pt x="0" y="1306411"/>
                </a:lnTo>
                <a:lnTo>
                  <a:pt x="0" y="0"/>
                </a:lnTo>
                <a:close/>
              </a:path>
            </a:pathLst>
          </a:custGeom>
          <a:blipFill>
            <a:blip r:embed="rId10">
              <a:duotone>
                <a:schemeClr val="accent2">
                  <a:shade val="45000"/>
                  <a:satMod val="135000"/>
                </a:schemeClr>
                <a:prstClr val="white"/>
              </a:duotone>
              <a:lum bright="-40000" contrast="40000"/>
              <a:extLst>
                <a:ext uri="{96DAC541-7B7A-43D3-8B79-37D633B846F1}">
                  <asvg:svgBlip xmlns:asvg="http://schemas.microsoft.com/office/drawing/2016/SVG/main" r:embed="rId11"/>
                </a:ext>
              </a:extLst>
            </a:blip>
            <a:stretch>
              <a:fillRect b="-21571"/>
            </a:stretch>
          </a:blipFill>
        </p:spPr>
      </p:sp>
      <p:sp>
        <p:nvSpPr>
          <p:cNvPr id="2" name="TextBox 1">
            <a:extLst>
              <a:ext uri="{FF2B5EF4-FFF2-40B4-BE49-F238E27FC236}">
                <a16:creationId xmlns:a16="http://schemas.microsoft.com/office/drawing/2014/main" id="{6D8E2FD6-6288-46C7-99A6-C66E5738BAFF}"/>
              </a:ext>
            </a:extLst>
          </p:cNvPr>
          <p:cNvSpPr txBox="1"/>
          <p:nvPr/>
        </p:nvSpPr>
        <p:spPr>
          <a:xfrm>
            <a:off x="2501561" y="146624"/>
            <a:ext cx="4857818" cy="646331"/>
          </a:xfrm>
          <a:prstGeom prst="rect">
            <a:avLst/>
          </a:prstGeom>
          <a:noFill/>
        </p:spPr>
        <p:txBody>
          <a:bodyPr wrap="square">
            <a:spAutoFit/>
          </a:bodyPr>
          <a:lstStyle/>
          <a:p>
            <a:r>
              <a:rPr lang="en-US" sz="3600" b="1" i="0" dirty="0">
                <a:solidFill>
                  <a:schemeClr val="tx1">
                    <a:lumMod val="85000"/>
                    <a:lumOff val="15000"/>
                  </a:schemeClr>
                </a:solidFill>
                <a:effectLst/>
                <a:latin typeface="Montserrat" panose="00000500000000000000" pitchFamily="2" charset="0"/>
              </a:rPr>
              <a:t>Types of Crimes</a:t>
            </a:r>
            <a:endParaRPr lang="en-US" sz="3600" b="1" dirty="0">
              <a:solidFill>
                <a:schemeClr val="tx1">
                  <a:lumMod val="85000"/>
                  <a:lumOff val="15000"/>
                </a:schemeClr>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Freeform 3"/>
          <p:cNvSpPr/>
          <p:nvPr/>
        </p:nvSpPr>
        <p:spPr>
          <a:xfrm>
            <a:off x="11482966" y="331979"/>
            <a:ext cx="344713" cy="137811"/>
          </a:xfrm>
          <a:custGeom>
            <a:avLst/>
            <a:gdLst/>
            <a:ahLst/>
            <a:cxnLst/>
            <a:rect l="l" t="t" r="r" b="b"/>
            <a:pathLst>
              <a:path w="517070" h="206716">
                <a:moveTo>
                  <a:pt x="0" y="0"/>
                </a:moveTo>
                <a:lnTo>
                  <a:pt x="517070" y="0"/>
                </a:lnTo>
                <a:lnTo>
                  <a:pt x="517070" y="206715"/>
                </a:lnTo>
                <a:lnTo>
                  <a:pt x="0" y="206715"/>
                </a:lnTo>
                <a:lnTo>
                  <a:pt x="0" y="0"/>
                </a:lnTo>
                <a:close/>
              </a:path>
            </a:pathLst>
          </a:custGeom>
          <a:blipFill>
            <a:blip r:embed="rId2">
              <a:extLst>
                <a:ext uri="{96DAC541-7B7A-43D3-8B79-37D633B846F1}">
                  <asvg:svgBlip xmlns:asvg="http://schemas.microsoft.com/office/drawing/2016/SVG/main" r:embed="rId3"/>
                </a:ext>
              </a:extLst>
            </a:blip>
            <a:stretch>
              <a:fillRect r="-59913"/>
            </a:stretch>
          </a:blipFill>
        </p:spPr>
      </p:sp>
      <p:sp>
        <p:nvSpPr>
          <p:cNvPr id="8" name="Freeform 8"/>
          <p:cNvSpPr/>
          <p:nvPr/>
        </p:nvSpPr>
        <p:spPr>
          <a:xfrm rot="-10800000">
            <a:off x="11373834" y="4943565"/>
            <a:ext cx="1636332" cy="2561215"/>
          </a:xfrm>
          <a:custGeom>
            <a:avLst/>
            <a:gdLst/>
            <a:ahLst/>
            <a:cxnLst/>
            <a:rect l="l" t="t" r="r" b="b"/>
            <a:pathLst>
              <a:path w="2454498" h="3841823">
                <a:moveTo>
                  <a:pt x="0" y="0"/>
                </a:moveTo>
                <a:lnTo>
                  <a:pt x="2454498" y="0"/>
                </a:lnTo>
                <a:lnTo>
                  <a:pt x="2454498" y="3841823"/>
                </a:lnTo>
                <a:lnTo>
                  <a:pt x="0" y="3841823"/>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grpSp>
        <p:nvGrpSpPr>
          <p:cNvPr id="9" name="Group 9"/>
          <p:cNvGrpSpPr/>
          <p:nvPr/>
        </p:nvGrpSpPr>
        <p:grpSpPr>
          <a:xfrm>
            <a:off x="8535765" y="1032951"/>
            <a:ext cx="3656235" cy="4792099"/>
            <a:chOff x="0" y="0"/>
            <a:chExt cx="1444439" cy="1893175"/>
          </a:xfrm>
        </p:grpSpPr>
        <p:sp>
          <p:nvSpPr>
            <p:cNvPr id="10" name="Freeform 10"/>
            <p:cNvSpPr/>
            <p:nvPr/>
          </p:nvSpPr>
          <p:spPr>
            <a:xfrm>
              <a:off x="0" y="0"/>
              <a:ext cx="1444439" cy="1893175"/>
            </a:xfrm>
            <a:custGeom>
              <a:avLst/>
              <a:gdLst/>
              <a:ahLst/>
              <a:cxnLst/>
              <a:rect l="l" t="t" r="r" b="b"/>
              <a:pathLst>
                <a:path w="1444439" h="1893175">
                  <a:moveTo>
                    <a:pt x="0" y="0"/>
                  </a:moveTo>
                  <a:lnTo>
                    <a:pt x="1444439" y="0"/>
                  </a:lnTo>
                  <a:lnTo>
                    <a:pt x="1444439" y="1893175"/>
                  </a:lnTo>
                  <a:lnTo>
                    <a:pt x="0" y="1893175"/>
                  </a:lnTo>
                  <a:close/>
                </a:path>
              </a:pathLst>
            </a:custGeom>
            <a:solidFill>
              <a:schemeClr val="accent2"/>
            </a:solidFill>
          </p:spPr>
        </p:sp>
        <p:sp>
          <p:nvSpPr>
            <p:cNvPr id="11" name="TextBox 11"/>
            <p:cNvSpPr txBox="1"/>
            <p:nvPr/>
          </p:nvSpPr>
          <p:spPr>
            <a:xfrm>
              <a:off x="0" y="-28575"/>
              <a:ext cx="812800" cy="841375"/>
            </a:xfrm>
            <a:prstGeom prst="rect">
              <a:avLst/>
            </a:prstGeom>
          </p:spPr>
          <p:txBody>
            <a:bodyPr lIns="33867" tIns="33867" rIns="33867" bIns="33867" rtlCol="0" anchor="ctr"/>
            <a:lstStyle/>
            <a:p>
              <a:pPr algn="ctr" defTabSz="609630">
                <a:lnSpc>
                  <a:spcPts val="1586"/>
                </a:lnSpc>
              </a:pPr>
              <a:endParaRPr sz="1200">
                <a:solidFill>
                  <a:prstClr val="black"/>
                </a:solidFill>
                <a:latin typeface="Calibri"/>
              </a:endParaRPr>
            </a:p>
          </p:txBody>
        </p:sp>
      </p:grpSp>
      <p:sp>
        <p:nvSpPr>
          <p:cNvPr id="18" name="AutoShape 18"/>
          <p:cNvSpPr/>
          <p:nvPr/>
        </p:nvSpPr>
        <p:spPr>
          <a:xfrm rot="-5400000">
            <a:off x="6660881" y="3469665"/>
            <a:ext cx="4491866" cy="0"/>
          </a:xfrm>
          <a:prstGeom prst="line">
            <a:avLst/>
          </a:prstGeom>
          <a:ln w="19050" cap="flat">
            <a:solidFill>
              <a:srgbClr val="FFFFFF"/>
            </a:solidFill>
            <a:prstDash val="solid"/>
            <a:headEnd type="none" w="sm" len="sm"/>
            <a:tailEnd type="none" w="sm" len="sm"/>
          </a:ln>
        </p:spPr>
      </p:sp>
      <p:sp>
        <p:nvSpPr>
          <p:cNvPr id="30" name="Freeform 30"/>
          <p:cNvSpPr/>
          <p:nvPr/>
        </p:nvSpPr>
        <p:spPr>
          <a:xfrm>
            <a:off x="-519478" y="882774"/>
            <a:ext cx="1636332" cy="2561215"/>
          </a:xfrm>
          <a:custGeom>
            <a:avLst/>
            <a:gdLst/>
            <a:ahLst/>
            <a:cxnLst/>
            <a:rect l="l" t="t" r="r" b="b"/>
            <a:pathLst>
              <a:path w="2454498" h="3841823">
                <a:moveTo>
                  <a:pt x="0" y="0"/>
                </a:moveTo>
                <a:lnTo>
                  <a:pt x="2454498" y="0"/>
                </a:lnTo>
                <a:lnTo>
                  <a:pt x="2454498" y="3841823"/>
                </a:lnTo>
                <a:lnTo>
                  <a:pt x="0" y="3841823"/>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31" name="Freeform 9">
            <a:extLst>
              <a:ext uri="{FF2B5EF4-FFF2-40B4-BE49-F238E27FC236}">
                <a16:creationId xmlns:a16="http://schemas.microsoft.com/office/drawing/2014/main" id="{001FDF2D-0B48-7136-D556-541D2EA57F39}"/>
              </a:ext>
            </a:extLst>
          </p:cNvPr>
          <p:cNvSpPr/>
          <p:nvPr/>
        </p:nvSpPr>
        <p:spPr>
          <a:xfrm rot="5400000">
            <a:off x="648248" y="5940245"/>
            <a:ext cx="303087" cy="870941"/>
          </a:xfrm>
          <a:custGeom>
            <a:avLst/>
            <a:gdLst/>
            <a:ahLst/>
            <a:cxnLst/>
            <a:rect l="l" t="t" r="r" b="b"/>
            <a:pathLst>
              <a:path w="454630" h="1306411">
                <a:moveTo>
                  <a:pt x="0" y="0"/>
                </a:moveTo>
                <a:lnTo>
                  <a:pt x="454629" y="0"/>
                </a:lnTo>
                <a:lnTo>
                  <a:pt x="454629" y="1306411"/>
                </a:lnTo>
                <a:lnTo>
                  <a:pt x="0" y="1306411"/>
                </a:lnTo>
                <a:lnTo>
                  <a:pt x="0" y="0"/>
                </a:lnTo>
                <a:close/>
              </a:path>
            </a:pathLst>
          </a:custGeom>
          <a:blipFill>
            <a:blip r:embed="rId6">
              <a:duotone>
                <a:schemeClr val="accent2">
                  <a:shade val="45000"/>
                  <a:satMod val="135000"/>
                </a:schemeClr>
                <a:prstClr val="white"/>
              </a:duotone>
              <a:lum bright="-40000" contrast="40000"/>
              <a:extLst>
                <a:ext uri="{96DAC541-7B7A-43D3-8B79-37D633B846F1}">
                  <asvg:svgBlip xmlns:asvg="http://schemas.microsoft.com/office/drawing/2016/SVG/main" r:embed="rId7"/>
                </a:ext>
              </a:extLst>
            </a:blip>
            <a:stretch>
              <a:fillRect b="-21571"/>
            </a:stretch>
          </a:blipFill>
        </p:spPr>
      </p:sp>
      <p:sp>
        <p:nvSpPr>
          <p:cNvPr id="33" name="TextBox 32">
            <a:extLst>
              <a:ext uri="{FF2B5EF4-FFF2-40B4-BE49-F238E27FC236}">
                <a16:creationId xmlns:a16="http://schemas.microsoft.com/office/drawing/2014/main" id="{FE6BEACE-F89E-256B-F4E0-A80FE884DDD7}"/>
              </a:ext>
            </a:extLst>
          </p:cNvPr>
          <p:cNvSpPr txBox="1"/>
          <p:nvPr/>
        </p:nvSpPr>
        <p:spPr>
          <a:xfrm>
            <a:off x="989567" y="1741679"/>
            <a:ext cx="5517866" cy="3374642"/>
          </a:xfrm>
          <a:prstGeom prst="rect">
            <a:avLst/>
          </a:prstGeom>
          <a:noFill/>
        </p:spPr>
        <p:txBody>
          <a:bodyPr wrap="square">
            <a:spAutoFit/>
          </a:bodyPr>
          <a:lstStyle/>
          <a:p>
            <a:pPr>
              <a:lnSpc>
                <a:spcPct val="150000"/>
              </a:lnSpc>
            </a:pPr>
            <a:r>
              <a:rPr lang="en-US" sz="1600" b="0" i="0" dirty="0">
                <a:solidFill>
                  <a:schemeClr val="tx1">
                    <a:lumMod val="85000"/>
                    <a:lumOff val="15000"/>
                  </a:schemeClr>
                </a:solidFill>
                <a:effectLst/>
                <a:latin typeface="Montserrat" panose="00000500000000000000" pitchFamily="2" charset="0"/>
              </a:rPr>
              <a:t>Human trafficking involves the recruitment, transportation, harboring, or exploitation of individuals, primarily women and girls, for forced labor, sexual exploitation, or other forms of slavery. Addressing human trafficking requires a multi-pronged approach, including prevention through education, identifying and assisting victims, prosecuting traffickers, and addressing the root causes such as poverty and gender inequality.</a:t>
            </a:r>
            <a:endParaRPr lang="en-US" sz="1600" dirty="0">
              <a:solidFill>
                <a:schemeClr val="tx1">
                  <a:lumMod val="85000"/>
                  <a:lumOff val="15000"/>
                </a:schemeClr>
              </a:solidFill>
              <a:latin typeface="Montserrat" panose="00000500000000000000" pitchFamily="2" charset="0"/>
            </a:endParaRPr>
          </a:p>
        </p:txBody>
      </p:sp>
      <p:sp>
        <p:nvSpPr>
          <p:cNvPr id="35" name="TextBox 34">
            <a:extLst>
              <a:ext uri="{FF2B5EF4-FFF2-40B4-BE49-F238E27FC236}">
                <a16:creationId xmlns:a16="http://schemas.microsoft.com/office/drawing/2014/main" id="{85DA80C8-5EB8-1214-90AA-EB6169FD4385}"/>
              </a:ext>
            </a:extLst>
          </p:cNvPr>
          <p:cNvSpPr txBox="1"/>
          <p:nvPr/>
        </p:nvSpPr>
        <p:spPr>
          <a:xfrm>
            <a:off x="9101944" y="2828836"/>
            <a:ext cx="2918606" cy="1200329"/>
          </a:xfrm>
          <a:prstGeom prst="rect">
            <a:avLst/>
          </a:prstGeom>
          <a:noFill/>
        </p:spPr>
        <p:txBody>
          <a:bodyPr wrap="square">
            <a:spAutoFit/>
          </a:bodyPr>
          <a:lstStyle/>
          <a:p>
            <a:r>
              <a:rPr lang="en-US" sz="3600" b="1" i="0" dirty="0">
                <a:solidFill>
                  <a:schemeClr val="bg1"/>
                </a:solidFill>
                <a:effectLst/>
                <a:latin typeface="Montserrat" panose="00000500000000000000" pitchFamily="2" charset="0"/>
              </a:rPr>
              <a:t>Human Trafficking </a:t>
            </a:r>
            <a:endParaRPr lang="en-US" sz="3600" b="1" dirty="0">
              <a:solidFill>
                <a:schemeClr val="bg1"/>
              </a:solidFill>
              <a:latin typeface="Montserrat" panose="00000500000000000000" pitchFamily="2" charset="0"/>
            </a:endParaRPr>
          </a:p>
        </p:txBody>
      </p:sp>
      <p:pic>
        <p:nvPicPr>
          <p:cNvPr id="36" name="Picture 2" descr="Photo stressed unhappy scared crying woman victim in fear with closed mouth on a dark black">
            <a:extLst>
              <a:ext uri="{FF2B5EF4-FFF2-40B4-BE49-F238E27FC236}">
                <a16:creationId xmlns:a16="http://schemas.microsoft.com/office/drawing/2014/main" id="{3931066B-A6AD-5C33-7EA0-70DC548CA37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5694"/>
          <a:stretch/>
        </p:blipFill>
        <p:spPr bwMode="auto">
          <a:xfrm>
            <a:off x="6799752" y="1183066"/>
            <a:ext cx="1945696" cy="137434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Photo kidnapped woman tied with rope - abuse and violence concept">
            <a:extLst>
              <a:ext uri="{FF2B5EF4-FFF2-40B4-BE49-F238E27FC236}">
                <a16:creationId xmlns:a16="http://schemas.microsoft.com/office/drawing/2014/main" id="{6C7F1931-2A2A-3B81-6680-178179171C9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98386" y="2750039"/>
            <a:ext cx="1966107" cy="137434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Photo prison watchtower protected by wire of prison fence.white prison wall and guard tower with coiled barbed wire.criminal justice imprisonment concept">
            <a:extLst>
              <a:ext uri="{FF2B5EF4-FFF2-40B4-BE49-F238E27FC236}">
                <a16:creationId xmlns:a16="http://schemas.microsoft.com/office/drawing/2014/main" id="{B64F37D0-F946-1A76-01C8-52CE64BCBF9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4540"/>
          <a:stretch/>
        </p:blipFill>
        <p:spPr bwMode="auto">
          <a:xfrm>
            <a:off x="6798386" y="4317011"/>
            <a:ext cx="1945564" cy="1357651"/>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84B408DE-05AE-C677-B37E-00603760B179}"/>
              </a:ext>
            </a:extLst>
          </p:cNvPr>
          <p:cNvGrpSpPr/>
          <p:nvPr/>
        </p:nvGrpSpPr>
        <p:grpSpPr>
          <a:xfrm>
            <a:off x="113920" y="121284"/>
            <a:ext cx="2288084" cy="364321"/>
            <a:chOff x="182160" y="148580"/>
            <a:chExt cx="2288084" cy="364321"/>
          </a:xfrm>
        </p:grpSpPr>
        <p:pic>
          <p:nvPicPr>
            <p:cNvPr id="43" name="Picture 42">
              <a:extLst>
                <a:ext uri="{FF2B5EF4-FFF2-40B4-BE49-F238E27FC236}">
                  <a16:creationId xmlns:a16="http://schemas.microsoft.com/office/drawing/2014/main" id="{AFDC0078-4A83-AEB8-6A86-42BC7C92DA5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2160" y="148580"/>
              <a:ext cx="364321" cy="364321"/>
            </a:xfrm>
            <a:prstGeom prst="rect">
              <a:avLst/>
            </a:prstGeom>
          </p:spPr>
        </p:pic>
        <p:sp>
          <p:nvSpPr>
            <p:cNvPr id="44" name="TextBox 43">
              <a:extLst>
                <a:ext uri="{FF2B5EF4-FFF2-40B4-BE49-F238E27FC236}">
                  <a16:creationId xmlns:a16="http://schemas.microsoft.com/office/drawing/2014/main" id="{8CB3C16B-A02B-1AAF-F2CD-FDC94512DF13}"/>
                </a:ext>
              </a:extLst>
            </p:cNvPr>
            <p:cNvSpPr txBox="1"/>
            <p:nvPr/>
          </p:nvSpPr>
          <p:spPr>
            <a:xfrm>
              <a:off x="546481" y="192241"/>
              <a:ext cx="1923763" cy="276999"/>
            </a:xfrm>
            <a:prstGeom prst="rect">
              <a:avLst/>
            </a:prstGeom>
            <a:noFill/>
          </p:spPr>
          <p:txBody>
            <a:bodyPr wrap="square">
              <a:spAutoFit/>
            </a:bodyPr>
            <a:lstStyle/>
            <a:p>
              <a:r>
                <a:rPr lang="en-US" sz="1200" i="0" dirty="0">
                  <a:effectLst/>
                  <a:latin typeface="Montserrat" panose="00000500000000000000" pitchFamily="2" charset="0"/>
                </a:rPr>
                <a:t>Women Safety</a:t>
              </a:r>
              <a:endParaRPr lang="en-US" sz="1200" dirty="0"/>
            </a:p>
          </p:txBody>
        </p:sp>
      </p:grpSp>
      <p:sp>
        <p:nvSpPr>
          <p:cNvPr id="2" name="TextBox 1">
            <a:extLst>
              <a:ext uri="{FF2B5EF4-FFF2-40B4-BE49-F238E27FC236}">
                <a16:creationId xmlns:a16="http://schemas.microsoft.com/office/drawing/2014/main" id="{8D99BF8D-35AC-8B10-C9AF-00DE60EF73FF}"/>
              </a:ext>
            </a:extLst>
          </p:cNvPr>
          <p:cNvSpPr txBox="1"/>
          <p:nvPr/>
        </p:nvSpPr>
        <p:spPr>
          <a:xfrm>
            <a:off x="1310936" y="564563"/>
            <a:ext cx="4857818" cy="646331"/>
          </a:xfrm>
          <a:prstGeom prst="rect">
            <a:avLst/>
          </a:prstGeom>
          <a:noFill/>
        </p:spPr>
        <p:txBody>
          <a:bodyPr wrap="square">
            <a:spAutoFit/>
          </a:bodyPr>
          <a:lstStyle/>
          <a:p>
            <a:r>
              <a:rPr lang="en-US" sz="3600" b="1" i="0" dirty="0">
                <a:solidFill>
                  <a:schemeClr val="tx1">
                    <a:lumMod val="85000"/>
                    <a:lumOff val="15000"/>
                  </a:schemeClr>
                </a:solidFill>
                <a:effectLst/>
                <a:latin typeface="Montserrat" panose="00000500000000000000" pitchFamily="2" charset="0"/>
              </a:rPr>
              <a:t>Types of Crimes</a:t>
            </a:r>
            <a:endParaRPr lang="en-US" sz="3600" b="1" dirty="0">
              <a:solidFill>
                <a:schemeClr val="tx1">
                  <a:lumMod val="85000"/>
                  <a:lumOff val="15000"/>
                </a:schemeClr>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Freeform 3"/>
          <p:cNvSpPr/>
          <p:nvPr/>
        </p:nvSpPr>
        <p:spPr>
          <a:xfrm>
            <a:off x="-519478" y="264648"/>
            <a:ext cx="1636332" cy="2561215"/>
          </a:xfrm>
          <a:custGeom>
            <a:avLst/>
            <a:gdLst/>
            <a:ahLst/>
            <a:cxnLst/>
            <a:rect l="l" t="t" r="r" b="b"/>
            <a:pathLst>
              <a:path w="2454498" h="3841823">
                <a:moveTo>
                  <a:pt x="0" y="0"/>
                </a:moveTo>
                <a:lnTo>
                  <a:pt x="2454498" y="0"/>
                </a:lnTo>
                <a:lnTo>
                  <a:pt x="2454498" y="3841823"/>
                </a:lnTo>
                <a:lnTo>
                  <a:pt x="0" y="3841823"/>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5" name="Freeform 5"/>
          <p:cNvSpPr/>
          <p:nvPr/>
        </p:nvSpPr>
        <p:spPr>
          <a:xfrm>
            <a:off x="11482966" y="331979"/>
            <a:ext cx="344713" cy="137811"/>
          </a:xfrm>
          <a:custGeom>
            <a:avLst/>
            <a:gdLst/>
            <a:ahLst/>
            <a:cxnLst/>
            <a:rect l="l" t="t" r="r" b="b"/>
            <a:pathLst>
              <a:path w="517070" h="206716">
                <a:moveTo>
                  <a:pt x="0" y="0"/>
                </a:moveTo>
                <a:lnTo>
                  <a:pt x="517070" y="0"/>
                </a:lnTo>
                <a:lnTo>
                  <a:pt x="517070" y="206715"/>
                </a:lnTo>
                <a:lnTo>
                  <a:pt x="0" y="206715"/>
                </a:lnTo>
                <a:lnTo>
                  <a:pt x="0" y="0"/>
                </a:lnTo>
                <a:close/>
              </a:path>
            </a:pathLst>
          </a:custGeom>
          <a:blipFill>
            <a:blip r:embed="rId4">
              <a:extLst>
                <a:ext uri="{96DAC541-7B7A-43D3-8B79-37D633B846F1}">
                  <asvg:svgBlip xmlns:asvg="http://schemas.microsoft.com/office/drawing/2016/SVG/main" r:embed="rId5"/>
                </a:ext>
              </a:extLst>
            </a:blip>
            <a:stretch>
              <a:fillRect r="-59913"/>
            </a:stretch>
          </a:blipFill>
        </p:spPr>
      </p:sp>
      <p:grpSp>
        <p:nvGrpSpPr>
          <p:cNvPr id="11" name="Group 11"/>
          <p:cNvGrpSpPr/>
          <p:nvPr/>
        </p:nvGrpSpPr>
        <p:grpSpPr>
          <a:xfrm>
            <a:off x="3027058" y="3426910"/>
            <a:ext cx="7646549" cy="438414"/>
            <a:chOff x="0" y="0"/>
            <a:chExt cx="3020859" cy="173201"/>
          </a:xfrm>
        </p:grpSpPr>
        <p:sp>
          <p:nvSpPr>
            <p:cNvPr id="12" name="Freeform 12"/>
            <p:cNvSpPr/>
            <p:nvPr/>
          </p:nvSpPr>
          <p:spPr>
            <a:xfrm>
              <a:off x="0" y="0"/>
              <a:ext cx="3020859" cy="173201"/>
            </a:xfrm>
            <a:custGeom>
              <a:avLst/>
              <a:gdLst/>
              <a:ahLst/>
              <a:cxnLst/>
              <a:rect l="l" t="t" r="r" b="b"/>
              <a:pathLst>
                <a:path w="3020859" h="173201">
                  <a:moveTo>
                    <a:pt x="0" y="0"/>
                  </a:moveTo>
                  <a:lnTo>
                    <a:pt x="3020859" y="0"/>
                  </a:lnTo>
                  <a:lnTo>
                    <a:pt x="3020859" y="173201"/>
                  </a:lnTo>
                  <a:lnTo>
                    <a:pt x="0" y="173201"/>
                  </a:lnTo>
                  <a:close/>
                </a:path>
              </a:pathLst>
            </a:custGeom>
            <a:solidFill>
              <a:schemeClr val="accent2"/>
            </a:solidFill>
          </p:spPr>
        </p:sp>
        <p:sp>
          <p:nvSpPr>
            <p:cNvPr id="13" name="TextBox 13"/>
            <p:cNvSpPr txBox="1"/>
            <p:nvPr/>
          </p:nvSpPr>
          <p:spPr>
            <a:xfrm>
              <a:off x="0" y="-28575"/>
              <a:ext cx="812800" cy="841375"/>
            </a:xfrm>
            <a:prstGeom prst="rect">
              <a:avLst/>
            </a:prstGeom>
          </p:spPr>
          <p:txBody>
            <a:bodyPr lIns="33867" tIns="33867" rIns="33867" bIns="33867" rtlCol="0" anchor="ctr"/>
            <a:lstStyle/>
            <a:p>
              <a:pPr algn="ctr" defTabSz="609630">
                <a:lnSpc>
                  <a:spcPts val="1586"/>
                </a:lnSpc>
              </a:pPr>
              <a:endParaRPr sz="1200">
                <a:solidFill>
                  <a:prstClr val="black"/>
                </a:solidFill>
                <a:latin typeface="Calibri"/>
              </a:endParaRPr>
            </a:p>
          </p:txBody>
        </p:sp>
      </p:grpSp>
      <p:sp>
        <p:nvSpPr>
          <p:cNvPr id="14" name="AutoShape 14"/>
          <p:cNvSpPr/>
          <p:nvPr/>
        </p:nvSpPr>
        <p:spPr>
          <a:xfrm>
            <a:off x="3359140" y="3646117"/>
            <a:ext cx="5361653" cy="0"/>
          </a:xfrm>
          <a:prstGeom prst="line">
            <a:avLst/>
          </a:prstGeom>
          <a:ln w="19050" cap="flat">
            <a:solidFill>
              <a:srgbClr val="FFFFFF"/>
            </a:solidFill>
            <a:prstDash val="solid"/>
            <a:headEnd type="none" w="sm" len="sm"/>
            <a:tailEnd type="none" w="sm" len="sm"/>
          </a:ln>
        </p:spPr>
      </p:sp>
      <p:sp>
        <p:nvSpPr>
          <p:cNvPr id="20" name="Freeform 20"/>
          <p:cNvSpPr/>
          <p:nvPr/>
        </p:nvSpPr>
        <p:spPr>
          <a:xfrm rot="-10800000">
            <a:off x="11373834" y="3283025"/>
            <a:ext cx="1636332" cy="2561215"/>
          </a:xfrm>
          <a:custGeom>
            <a:avLst/>
            <a:gdLst/>
            <a:ahLst/>
            <a:cxnLst/>
            <a:rect l="l" t="t" r="r" b="b"/>
            <a:pathLst>
              <a:path w="2454498" h="3841823">
                <a:moveTo>
                  <a:pt x="0" y="0"/>
                </a:moveTo>
                <a:lnTo>
                  <a:pt x="2454498" y="0"/>
                </a:lnTo>
                <a:lnTo>
                  <a:pt x="2454498" y="3841823"/>
                </a:lnTo>
                <a:lnTo>
                  <a:pt x="0" y="3841823"/>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21" name="Freeform 9">
            <a:extLst>
              <a:ext uri="{FF2B5EF4-FFF2-40B4-BE49-F238E27FC236}">
                <a16:creationId xmlns:a16="http://schemas.microsoft.com/office/drawing/2014/main" id="{8059FA70-29F9-D1A5-0205-333E9B689266}"/>
              </a:ext>
            </a:extLst>
          </p:cNvPr>
          <p:cNvSpPr/>
          <p:nvPr/>
        </p:nvSpPr>
        <p:spPr>
          <a:xfrm rot="5400000">
            <a:off x="11222290" y="5939007"/>
            <a:ext cx="303087" cy="870941"/>
          </a:xfrm>
          <a:custGeom>
            <a:avLst/>
            <a:gdLst/>
            <a:ahLst/>
            <a:cxnLst/>
            <a:rect l="l" t="t" r="r" b="b"/>
            <a:pathLst>
              <a:path w="454630" h="1306411">
                <a:moveTo>
                  <a:pt x="0" y="0"/>
                </a:moveTo>
                <a:lnTo>
                  <a:pt x="454629" y="0"/>
                </a:lnTo>
                <a:lnTo>
                  <a:pt x="454629" y="1306411"/>
                </a:lnTo>
                <a:lnTo>
                  <a:pt x="0" y="1306411"/>
                </a:lnTo>
                <a:lnTo>
                  <a:pt x="0" y="0"/>
                </a:lnTo>
                <a:close/>
              </a:path>
            </a:pathLst>
          </a:custGeom>
          <a:blipFill>
            <a:blip r:embed="rId6">
              <a:duotone>
                <a:schemeClr val="accent2">
                  <a:shade val="45000"/>
                  <a:satMod val="135000"/>
                </a:schemeClr>
                <a:prstClr val="white"/>
              </a:duotone>
              <a:lum bright="-40000" contrast="40000"/>
              <a:extLst>
                <a:ext uri="{96DAC541-7B7A-43D3-8B79-37D633B846F1}">
                  <asvg:svgBlip xmlns:asvg="http://schemas.microsoft.com/office/drawing/2016/SVG/main" r:embed="rId7"/>
                </a:ext>
              </a:extLst>
            </a:blip>
            <a:stretch>
              <a:fillRect b="-21571"/>
            </a:stretch>
          </a:blipFill>
        </p:spPr>
      </p:sp>
      <p:sp>
        <p:nvSpPr>
          <p:cNvPr id="23" name="TextBox 22">
            <a:extLst>
              <a:ext uri="{FF2B5EF4-FFF2-40B4-BE49-F238E27FC236}">
                <a16:creationId xmlns:a16="http://schemas.microsoft.com/office/drawing/2014/main" id="{30A79F29-297C-FB90-82C9-169B7B92382C}"/>
              </a:ext>
            </a:extLst>
          </p:cNvPr>
          <p:cNvSpPr txBox="1"/>
          <p:nvPr/>
        </p:nvSpPr>
        <p:spPr>
          <a:xfrm>
            <a:off x="1585421" y="719936"/>
            <a:ext cx="9021159" cy="1897314"/>
          </a:xfrm>
          <a:prstGeom prst="rect">
            <a:avLst/>
          </a:prstGeom>
          <a:noFill/>
        </p:spPr>
        <p:txBody>
          <a:bodyPr wrap="square">
            <a:spAutoFit/>
          </a:bodyPr>
          <a:lstStyle/>
          <a:p>
            <a:pPr algn="ctr">
              <a:lnSpc>
                <a:spcPct val="150000"/>
              </a:lnSpc>
            </a:pPr>
            <a:r>
              <a:rPr lang="en-US" sz="1600" b="0" i="0" dirty="0">
                <a:solidFill>
                  <a:schemeClr val="tx1">
                    <a:lumMod val="85000"/>
                    <a:lumOff val="15000"/>
                  </a:schemeClr>
                </a:solidFill>
                <a:effectLst/>
                <a:latin typeface="Montserrat" panose="00000500000000000000" pitchFamily="2" charset="0"/>
              </a:rPr>
              <a:t>Women's safety in public transportation is crucial for ensuring their mobility and access to essential services. It involves implementing measures to prevent harassment and assault on public transport systems, such as increasing security presence, improving lighting, providing emergency help points, and promoting awareness campaigns to create a culture of respect and safety.</a:t>
            </a:r>
            <a:endParaRPr lang="en-US" sz="1600" dirty="0">
              <a:solidFill>
                <a:schemeClr val="tx1">
                  <a:lumMod val="85000"/>
                  <a:lumOff val="15000"/>
                </a:schemeClr>
              </a:solidFill>
              <a:latin typeface="Montserrat" panose="00000500000000000000" pitchFamily="2" charset="0"/>
            </a:endParaRPr>
          </a:p>
        </p:txBody>
      </p:sp>
      <p:sp>
        <p:nvSpPr>
          <p:cNvPr id="25" name="TextBox 24">
            <a:extLst>
              <a:ext uri="{FF2B5EF4-FFF2-40B4-BE49-F238E27FC236}">
                <a16:creationId xmlns:a16="http://schemas.microsoft.com/office/drawing/2014/main" id="{AD39C6C9-EDBA-DE82-30E7-B3E61D9F2986}"/>
              </a:ext>
            </a:extLst>
          </p:cNvPr>
          <p:cNvSpPr txBox="1"/>
          <p:nvPr/>
        </p:nvSpPr>
        <p:spPr>
          <a:xfrm>
            <a:off x="3511540" y="4859440"/>
            <a:ext cx="5957294" cy="1200329"/>
          </a:xfrm>
          <a:prstGeom prst="rect">
            <a:avLst/>
          </a:prstGeom>
          <a:noFill/>
        </p:spPr>
        <p:txBody>
          <a:bodyPr wrap="square">
            <a:spAutoFit/>
          </a:bodyPr>
          <a:lstStyle/>
          <a:p>
            <a:pPr algn="ctr"/>
            <a:r>
              <a:rPr lang="en-US" sz="3600" b="1" i="0" dirty="0">
                <a:solidFill>
                  <a:schemeClr val="tx1">
                    <a:lumMod val="85000"/>
                    <a:lumOff val="15000"/>
                  </a:schemeClr>
                </a:solidFill>
                <a:effectLst/>
                <a:latin typeface="Montserrat" panose="00000500000000000000" pitchFamily="2" charset="0"/>
              </a:rPr>
              <a:t>Women's Safety in Public Transportation </a:t>
            </a:r>
            <a:endParaRPr lang="en-US" sz="3600" b="1" dirty="0">
              <a:solidFill>
                <a:schemeClr val="tx1">
                  <a:lumMod val="85000"/>
                  <a:lumOff val="15000"/>
                </a:schemeClr>
              </a:solidFill>
              <a:latin typeface="Montserrat" panose="00000500000000000000" pitchFamily="2" charset="0"/>
            </a:endParaRPr>
          </a:p>
        </p:txBody>
      </p:sp>
      <p:pic>
        <p:nvPicPr>
          <p:cNvPr id="26" name="Picture 2" descr="Free photo young woman with mask in bus">
            <a:extLst>
              <a:ext uri="{FF2B5EF4-FFF2-40B4-BE49-F238E27FC236}">
                <a16:creationId xmlns:a16="http://schemas.microsoft.com/office/drawing/2014/main" id="{4102904D-BB46-3F5E-B29D-F45C0BADF5A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17093"/>
          <a:stretch/>
        </p:blipFill>
        <p:spPr bwMode="auto">
          <a:xfrm>
            <a:off x="1" y="3090508"/>
            <a:ext cx="3027058" cy="3767492"/>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a:extLst>
              <a:ext uri="{FF2B5EF4-FFF2-40B4-BE49-F238E27FC236}">
                <a16:creationId xmlns:a16="http://schemas.microsoft.com/office/drawing/2014/main" id="{F33D9315-301C-BDF6-224C-E25B1A571725}"/>
              </a:ext>
            </a:extLst>
          </p:cNvPr>
          <p:cNvGrpSpPr/>
          <p:nvPr/>
        </p:nvGrpSpPr>
        <p:grpSpPr>
          <a:xfrm>
            <a:off x="113920" y="121284"/>
            <a:ext cx="2288084" cy="364321"/>
            <a:chOff x="182160" y="148580"/>
            <a:chExt cx="2288084" cy="364321"/>
          </a:xfrm>
        </p:grpSpPr>
        <p:pic>
          <p:nvPicPr>
            <p:cNvPr id="28" name="Picture 27">
              <a:extLst>
                <a:ext uri="{FF2B5EF4-FFF2-40B4-BE49-F238E27FC236}">
                  <a16:creationId xmlns:a16="http://schemas.microsoft.com/office/drawing/2014/main" id="{BD73B102-D2DD-D121-AEF5-43E0038874D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2160" y="148580"/>
              <a:ext cx="364321" cy="364321"/>
            </a:xfrm>
            <a:prstGeom prst="rect">
              <a:avLst/>
            </a:prstGeom>
          </p:spPr>
        </p:pic>
        <p:sp>
          <p:nvSpPr>
            <p:cNvPr id="29" name="TextBox 28">
              <a:extLst>
                <a:ext uri="{FF2B5EF4-FFF2-40B4-BE49-F238E27FC236}">
                  <a16:creationId xmlns:a16="http://schemas.microsoft.com/office/drawing/2014/main" id="{76ABBBE7-B51F-D48F-8258-78860FD4D3D7}"/>
                </a:ext>
              </a:extLst>
            </p:cNvPr>
            <p:cNvSpPr txBox="1"/>
            <p:nvPr/>
          </p:nvSpPr>
          <p:spPr>
            <a:xfrm>
              <a:off x="546481" y="192241"/>
              <a:ext cx="1923763" cy="276999"/>
            </a:xfrm>
            <a:prstGeom prst="rect">
              <a:avLst/>
            </a:prstGeom>
            <a:noFill/>
          </p:spPr>
          <p:txBody>
            <a:bodyPr wrap="square">
              <a:spAutoFit/>
            </a:bodyPr>
            <a:lstStyle/>
            <a:p>
              <a:r>
                <a:rPr lang="en-US" sz="1200" i="0" dirty="0">
                  <a:effectLst/>
                  <a:latin typeface="Montserrat" panose="00000500000000000000" pitchFamily="2" charset="0"/>
                </a:rPr>
                <a:t>Women Safety</a:t>
              </a:r>
              <a:endParaRPr lang="en-US" sz="1200" dirty="0"/>
            </a:p>
          </p:txBody>
        </p:sp>
      </p:grpSp>
      <p:sp>
        <p:nvSpPr>
          <p:cNvPr id="2" name="TextBox 1">
            <a:extLst>
              <a:ext uri="{FF2B5EF4-FFF2-40B4-BE49-F238E27FC236}">
                <a16:creationId xmlns:a16="http://schemas.microsoft.com/office/drawing/2014/main" id="{FA3D8965-2744-FE22-C791-4CCB107071C4}"/>
              </a:ext>
            </a:extLst>
          </p:cNvPr>
          <p:cNvSpPr txBox="1"/>
          <p:nvPr/>
        </p:nvSpPr>
        <p:spPr>
          <a:xfrm>
            <a:off x="3511540" y="77718"/>
            <a:ext cx="4857818" cy="646331"/>
          </a:xfrm>
          <a:prstGeom prst="rect">
            <a:avLst/>
          </a:prstGeom>
          <a:noFill/>
        </p:spPr>
        <p:txBody>
          <a:bodyPr wrap="square">
            <a:spAutoFit/>
          </a:bodyPr>
          <a:lstStyle/>
          <a:p>
            <a:r>
              <a:rPr lang="en-US" sz="3600" b="1" i="0" dirty="0">
                <a:solidFill>
                  <a:schemeClr val="tx1">
                    <a:lumMod val="85000"/>
                    <a:lumOff val="15000"/>
                  </a:schemeClr>
                </a:solidFill>
                <a:effectLst/>
                <a:latin typeface="Montserrat" panose="00000500000000000000" pitchFamily="2" charset="0"/>
              </a:rPr>
              <a:t>Safety Measures </a:t>
            </a:r>
            <a:endParaRPr lang="en-US" sz="3600" b="1" dirty="0">
              <a:solidFill>
                <a:schemeClr val="tx1">
                  <a:lumMod val="85000"/>
                  <a:lumOff val="15000"/>
                </a:schemeClr>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Freeform 3"/>
          <p:cNvSpPr/>
          <p:nvPr/>
        </p:nvSpPr>
        <p:spPr>
          <a:xfrm>
            <a:off x="11482966" y="331979"/>
            <a:ext cx="344713" cy="137811"/>
          </a:xfrm>
          <a:custGeom>
            <a:avLst/>
            <a:gdLst/>
            <a:ahLst/>
            <a:cxnLst/>
            <a:rect l="l" t="t" r="r" b="b"/>
            <a:pathLst>
              <a:path w="517070" h="206716">
                <a:moveTo>
                  <a:pt x="0" y="0"/>
                </a:moveTo>
                <a:lnTo>
                  <a:pt x="517070" y="0"/>
                </a:lnTo>
                <a:lnTo>
                  <a:pt x="517070" y="206715"/>
                </a:lnTo>
                <a:lnTo>
                  <a:pt x="0" y="206715"/>
                </a:lnTo>
                <a:lnTo>
                  <a:pt x="0" y="0"/>
                </a:lnTo>
                <a:close/>
              </a:path>
            </a:pathLst>
          </a:custGeom>
          <a:blipFill>
            <a:blip r:embed="rId2">
              <a:extLst>
                <a:ext uri="{96DAC541-7B7A-43D3-8B79-37D633B846F1}">
                  <asvg:svgBlip xmlns:asvg="http://schemas.microsoft.com/office/drawing/2016/SVG/main" r:embed="rId3"/>
                </a:ext>
              </a:extLst>
            </a:blip>
            <a:stretch>
              <a:fillRect r="-59913"/>
            </a:stretch>
          </a:blipFill>
        </p:spPr>
      </p:sp>
      <p:sp>
        <p:nvSpPr>
          <p:cNvPr id="13" name="Freeform 13"/>
          <p:cNvSpPr/>
          <p:nvPr/>
        </p:nvSpPr>
        <p:spPr>
          <a:xfrm>
            <a:off x="1" y="1171476"/>
            <a:ext cx="5133559" cy="2477847"/>
          </a:xfrm>
          <a:custGeom>
            <a:avLst/>
            <a:gdLst/>
            <a:ahLst/>
            <a:cxnLst/>
            <a:rect l="l" t="t" r="r" b="b"/>
            <a:pathLst>
              <a:path w="2028073" h="978902">
                <a:moveTo>
                  <a:pt x="0" y="0"/>
                </a:moveTo>
                <a:lnTo>
                  <a:pt x="2028073" y="0"/>
                </a:lnTo>
                <a:lnTo>
                  <a:pt x="2028073" y="978902"/>
                </a:lnTo>
                <a:lnTo>
                  <a:pt x="0" y="978902"/>
                </a:lnTo>
                <a:close/>
              </a:path>
            </a:pathLst>
          </a:custGeom>
          <a:solidFill>
            <a:schemeClr val="accent2"/>
          </a:solidFill>
        </p:spPr>
        <p:txBody>
          <a:bodyPr anchor="ctr"/>
          <a:lstStyle/>
          <a:p>
            <a:pPr algn="ctr"/>
            <a:r>
              <a:rPr lang="en-US" sz="3600" b="1" i="0" dirty="0">
                <a:solidFill>
                  <a:schemeClr val="bg1"/>
                </a:solidFill>
                <a:effectLst/>
                <a:latin typeface="Montserrat" panose="00000500000000000000" pitchFamily="2" charset="0"/>
              </a:rPr>
              <a:t>Workplace Safety</a:t>
            </a:r>
            <a:endParaRPr lang="en-US" sz="3600" b="1" dirty="0">
              <a:solidFill>
                <a:schemeClr val="bg1"/>
              </a:solidFill>
              <a:latin typeface="Montserrat" panose="00000500000000000000" pitchFamily="2" charset="0"/>
            </a:endParaRPr>
          </a:p>
        </p:txBody>
      </p:sp>
      <p:sp>
        <p:nvSpPr>
          <p:cNvPr id="14" name="TextBox 14"/>
          <p:cNvSpPr txBox="1"/>
          <p:nvPr/>
        </p:nvSpPr>
        <p:spPr>
          <a:xfrm>
            <a:off x="1" y="1099145"/>
            <a:ext cx="2057400" cy="2129732"/>
          </a:xfrm>
          <a:prstGeom prst="rect">
            <a:avLst/>
          </a:prstGeom>
        </p:spPr>
        <p:txBody>
          <a:bodyPr lIns="33867" tIns="33867" rIns="33867" bIns="33867" rtlCol="0" anchor="ctr"/>
          <a:lstStyle/>
          <a:p>
            <a:pPr algn="ctr" defTabSz="609630">
              <a:lnSpc>
                <a:spcPts val="1586"/>
              </a:lnSpc>
            </a:pPr>
            <a:endParaRPr sz="1200">
              <a:solidFill>
                <a:prstClr val="black"/>
              </a:solidFill>
              <a:latin typeface="Calibri"/>
            </a:endParaRPr>
          </a:p>
        </p:txBody>
      </p:sp>
      <p:sp>
        <p:nvSpPr>
          <p:cNvPr id="17" name="AutoShape 17"/>
          <p:cNvSpPr/>
          <p:nvPr/>
        </p:nvSpPr>
        <p:spPr>
          <a:xfrm rot="-5400000">
            <a:off x="632909" y="4529323"/>
            <a:ext cx="1760000" cy="0"/>
          </a:xfrm>
          <a:prstGeom prst="line">
            <a:avLst/>
          </a:prstGeom>
          <a:ln w="19050" cap="flat">
            <a:solidFill>
              <a:srgbClr val="FFFFFF"/>
            </a:solidFill>
            <a:prstDash val="solid"/>
            <a:headEnd type="none" w="sm" len="sm"/>
            <a:tailEnd type="none" w="sm" len="sm"/>
          </a:ln>
        </p:spPr>
      </p:sp>
      <p:sp>
        <p:nvSpPr>
          <p:cNvPr id="19" name="Freeform 19"/>
          <p:cNvSpPr/>
          <p:nvPr/>
        </p:nvSpPr>
        <p:spPr>
          <a:xfrm>
            <a:off x="-903180" y="3662957"/>
            <a:ext cx="1636332" cy="2561215"/>
          </a:xfrm>
          <a:custGeom>
            <a:avLst/>
            <a:gdLst/>
            <a:ahLst/>
            <a:cxnLst/>
            <a:rect l="l" t="t" r="r" b="b"/>
            <a:pathLst>
              <a:path w="2454498" h="3841823">
                <a:moveTo>
                  <a:pt x="0" y="0"/>
                </a:moveTo>
                <a:lnTo>
                  <a:pt x="2454498" y="0"/>
                </a:lnTo>
                <a:lnTo>
                  <a:pt x="2454498" y="3841823"/>
                </a:lnTo>
                <a:lnTo>
                  <a:pt x="0" y="3841823"/>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20" name="Freeform 9">
            <a:extLst>
              <a:ext uri="{FF2B5EF4-FFF2-40B4-BE49-F238E27FC236}">
                <a16:creationId xmlns:a16="http://schemas.microsoft.com/office/drawing/2014/main" id="{40DD6972-D488-1165-27E6-88FF706B1BA9}"/>
              </a:ext>
            </a:extLst>
          </p:cNvPr>
          <p:cNvSpPr/>
          <p:nvPr/>
        </p:nvSpPr>
        <p:spPr>
          <a:xfrm rot="5400000">
            <a:off x="648248" y="5940245"/>
            <a:ext cx="303087" cy="870941"/>
          </a:xfrm>
          <a:custGeom>
            <a:avLst/>
            <a:gdLst/>
            <a:ahLst/>
            <a:cxnLst/>
            <a:rect l="l" t="t" r="r" b="b"/>
            <a:pathLst>
              <a:path w="454630" h="1306411">
                <a:moveTo>
                  <a:pt x="0" y="0"/>
                </a:moveTo>
                <a:lnTo>
                  <a:pt x="454629" y="0"/>
                </a:lnTo>
                <a:lnTo>
                  <a:pt x="454629" y="1306411"/>
                </a:lnTo>
                <a:lnTo>
                  <a:pt x="0" y="1306411"/>
                </a:lnTo>
                <a:lnTo>
                  <a:pt x="0" y="0"/>
                </a:lnTo>
                <a:close/>
              </a:path>
            </a:pathLst>
          </a:custGeom>
          <a:blipFill>
            <a:blip r:embed="rId6">
              <a:duotone>
                <a:schemeClr val="accent2">
                  <a:shade val="45000"/>
                  <a:satMod val="135000"/>
                </a:schemeClr>
                <a:prstClr val="white"/>
              </a:duotone>
              <a:lum bright="-40000" contrast="40000"/>
              <a:extLst>
                <a:ext uri="{96DAC541-7B7A-43D3-8B79-37D633B846F1}">
                  <asvg:svgBlip xmlns:asvg="http://schemas.microsoft.com/office/drawing/2016/SVG/main" r:embed="rId7"/>
                </a:ext>
              </a:extLst>
            </a:blip>
            <a:stretch>
              <a:fillRect b="-21571"/>
            </a:stretch>
          </a:blipFill>
        </p:spPr>
      </p:sp>
      <p:sp>
        <p:nvSpPr>
          <p:cNvPr id="22" name="TextBox 21">
            <a:extLst>
              <a:ext uri="{FF2B5EF4-FFF2-40B4-BE49-F238E27FC236}">
                <a16:creationId xmlns:a16="http://schemas.microsoft.com/office/drawing/2014/main" id="{AD3E3F47-9BAE-05CB-7CED-A910929DEBA9}"/>
              </a:ext>
            </a:extLst>
          </p:cNvPr>
          <p:cNvSpPr txBox="1"/>
          <p:nvPr/>
        </p:nvSpPr>
        <p:spPr>
          <a:xfrm>
            <a:off x="1455186" y="4460666"/>
            <a:ext cx="9281629" cy="1897314"/>
          </a:xfrm>
          <a:prstGeom prst="rect">
            <a:avLst/>
          </a:prstGeom>
          <a:noFill/>
        </p:spPr>
        <p:txBody>
          <a:bodyPr wrap="square">
            <a:spAutoFit/>
          </a:bodyPr>
          <a:lstStyle/>
          <a:p>
            <a:pPr algn="ctr">
              <a:lnSpc>
                <a:spcPct val="150000"/>
              </a:lnSpc>
            </a:pPr>
            <a:r>
              <a:rPr lang="en-US" sz="1600" b="0" i="0" dirty="0">
                <a:solidFill>
                  <a:schemeClr val="tx1">
                    <a:lumMod val="85000"/>
                    <a:lumOff val="15000"/>
                  </a:schemeClr>
                </a:solidFill>
                <a:effectLst/>
                <a:latin typeface="Montserrat" panose="00000500000000000000" pitchFamily="2" charset="0"/>
              </a:rPr>
              <a:t>Women should feel safe and respected in their workplaces. Ensuring women's safety in the workplace involves implementing measures to prevent sexual harassment, discrimination, and unequal treatment. This includes promoting gender-sensitive policies, providing harassment prevention training, establishing clear reporting mechanisms, and fostering a culture of respect and equality.</a:t>
            </a:r>
            <a:endParaRPr lang="en-US" sz="1600" dirty="0">
              <a:solidFill>
                <a:schemeClr val="tx1">
                  <a:lumMod val="85000"/>
                  <a:lumOff val="15000"/>
                </a:schemeClr>
              </a:solidFill>
              <a:latin typeface="Montserrat" panose="00000500000000000000" pitchFamily="2" charset="0"/>
            </a:endParaRPr>
          </a:p>
        </p:txBody>
      </p:sp>
      <p:pic>
        <p:nvPicPr>
          <p:cNvPr id="25" name="Picture 24">
            <a:extLst>
              <a:ext uri="{FF2B5EF4-FFF2-40B4-BE49-F238E27FC236}">
                <a16:creationId xmlns:a16="http://schemas.microsoft.com/office/drawing/2014/main" id="{4DC43DC5-0034-4F7C-5021-F58CD5FD570F}"/>
              </a:ext>
            </a:extLst>
          </p:cNvPr>
          <p:cNvPicPr>
            <a:picLocks noChangeAspect="1"/>
          </p:cNvPicPr>
          <p:nvPr/>
        </p:nvPicPr>
        <p:blipFill rotWithShape="1">
          <a:blip r:embed="rId8">
            <a:extLst>
              <a:ext uri="{28A0092B-C50C-407E-A947-70E740481C1C}">
                <a14:useLocalDpi xmlns:a14="http://schemas.microsoft.com/office/drawing/2010/main" val="0"/>
              </a:ext>
            </a:extLst>
          </a:blip>
          <a:srcRect t="4242" b="4242"/>
          <a:stretch/>
        </p:blipFill>
        <p:spPr>
          <a:xfrm>
            <a:off x="5133558" y="788648"/>
            <a:ext cx="7058441" cy="3233008"/>
          </a:xfrm>
          <a:prstGeom prst="rect">
            <a:avLst/>
          </a:prstGeom>
        </p:spPr>
      </p:pic>
      <p:grpSp>
        <p:nvGrpSpPr>
          <p:cNvPr id="26" name="Group 25">
            <a:extLst>
              <a:ext uri="{FF2B5EF4-FFF2-40B4-BE49-F238E27FC236}">
                <a16:creationId xmlns:a16="http://schemas.microsoft.com/office/drawing/2014/main" id="{1A3C89BA-F090-5023-64F1-1DFB96CFFC54}"/>
              </a:ext>
            </a:extLst>
          </p:cNvPr>
          <p:cNvGrpSpPr/>
          <p:nvPr/>
        </p:nvGrpSpPr>
        <p:grpSpPr>
          <a:xfrm>
            <a:off x="113920" y="121284"/>
            <a:ext cx="2288084" cy="364321"/>
            <a:chOff x="182160" y="148580"/>
            <a:chExt cx="2288084" cy="364321"/>
          </a:xfrm>
        </p:grpSpPr>
        <p:pic>
          <p:nvPicPr>
            <p:cNvPr id="27" name="Picture 26">
              <a:extLst>
                <a:ext uri="{FF2B5EF4-FFF2-40B4-BE49-F238E27FC236}">
                  <a16:creationId xmlns:a16="http://schemas.microsoft.com/office/drawing/2014/main" id="{AD593E95-3DFF-C122-E285-17425B6C7B8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2160" y="148580"/>
              <a:ext cx="364321" cy="364321"/>
            </a:xfrm>
            <a:prstGeom prst="rect">
              <a:avLst/>
            </a:prstGeom>
          </p:spPr>
        </p:pic>
        <p:sp>
          <p:nvSpPr>
            <p:cNvPr id="28" name="TextBox 27">
              <a:extLst>
                <a:ext uri="{FF2B5EF4-FFF2-40B4-BE49-F238E27FC236}">
                  <a16:creationId xmlns:a16="http://schemas.microsoft.com/office/drawing/2014/main" id="{1D5B0FE7-411D-B0DD-F41B-178283AF3974}"/>
                </a:ext>
              </a:extLst>
            </p:cNvPr>
            <p:cNvSpPr txBox="1"/>
            <p:nvPr/>
          </p:nvSpPr>
          <p:spPr>
            <a:xfrm>
              <a:off x="546481" y="192241"/>
              <a:ext cx="1923763" cy="276999"/>
            </a:xfrm>
            <a:prstGeom prst="rect">
              <a:avLst/>
            </a:prstGeom>
            <a:noFill/>
          </p:spPr>
          <p:txBody>
            <a:bodyPr wrap="square">
              <a:spAutoFit/>
            </a:bodyPr>
            <a:lstStyle/>
            <a:p>
              <a:r>
                <a:rPr lang="en-US" sz="1200" i="0" dirty="0">
                  <a:effectLst/>
                  <a:latin typeface="Montserrat" panose="00000500000000000000" pitchFamily="2" charset="0"/>
                </a:rPr>
                <a:t>Women Safety</a:t>
              </a:r>
              <a:endParaRPr lang="en-US" sz="1200" dirty="0"/>
            </a:p>
          </p:txBody>
        </p:sp>
      </p:grpSp>
      <p:sp>
        <p:nvSpPr>
          <p:cNvPr id="2" name="TextBox 1">
            <a:extLst>
              <a:ext uri="{FF2B5EF4-FFF2-40B4-BE49-F238E27FC236}">
                <a16:creationId xmlns:a16="http://schemas.microsoft.com/office/drawing/2014/main" id="{D28F08FD-029E-7244-C3D5-8E35288BC462}"/>
              </a:ext>
            </a:extLst>
          </p:cNvPr>
          <p:cNvSpPr txBox="1"/>
          <p:nvPr/>
        </p:nvSpPr>
        <p:spPr>
          <a:xfrm>
            <a:off x="3511540" y="77718"/>
            <a:ext cx="4857818" cy="646331"/>
          </a:xfrm>
          <a:prstGeom prst="rect">
            <a:avLst/>
          </a:prstGeom>
          <a:noFill/>
        </p:spPr>
        <p:txBody>
          <a:bodyPr wrap="square">
            <a:spAutoFit/>
          </a:bodyPr>
          <a:lstStyle/>
          <a:p>
            <a:r>
              <a:rPr lang="en-US" sz="3600" b="1" i="0" dirty="0">
                <a:solidFill>
                  <a:schemeClr val="tx1">
                    <a:lumMod val="85000"/>
                    <a:lumOff val="15000"/>
                  </a:schemeClr>
                </a:solidFill>
                <a:effectLst/>
                <a:latin typeface="Montserrat" panose="00000500000000000000" pitchFamily="2" charset="0"/>
              </a:rPr>
              <a:t>Safety Measures </a:t>
            </a:r>
            <a:endParaRPr lang="en-US" sz="3600" b="1" dirty="0">
              <a:solidFill>
                <a:schemeClr val="tx1">
                  <a:lumMod val="85000"/>
                  <a:lumOff val="15000"/>
                </a:schemeClr>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Freeform 3"/>
          <p:cNvSpPr/>
          <p:nvPr/>
        </p:nvSpPr>
        <p:spPr>
          <a:xfrm>
            <a:off x="11482966" y="331979"/>
            <a:ext cx="344713" cy="137811"/>
          </a:xfrm>
          <a:custGeom>
            <a:avLst/>
            <a:gdLst/>
            <a:ahLst/>
            <a:cxnLst/>
            <a:rect l="l" t="t" r="r" b="b"/>
            <a:pathLst>
              <a:path w="517070" h="206716">
                <a:moveTo>
                  <a:pt x="0" y="0"/>
                </a:moveTo>
                <a:lnTo>
                  <a:pt x="517070" y="0"/>
                </a:lnTo>
                <a:lnTo>
                  <a:pt x="517070" y="206715"/>
                </a:lnTo>
                <a:lnTo>
                  <a:pt x="0" y="206715"/>
                </a:lnTo>
                <a:lnTo>
                  <a:pt x="0" y="0"/>
                </a:lnTo>
                <a:close/>
              </a:path>
            </a:pathLst>
          </a:custGeom>
          <a:blipFill>
            <a:blip r:embed="rId2">
              <a:extLst>
                <a:ext uri="{96DAC541-7B7A-43D3-8B79-37D633B846F1}">
                  <asvg:svgBlip xmlns:asvg="http://schemas.microsoft.com/office/drawing/2016/SVG/main" r:embed="rId3"/>
                </a:ext>
              </a:extLst>
            </a:blip>
            <a:stretch>
              <a:fillRect r="-59913"/>
            </a:stretch>
          </a:blipFill>
        </p:spPr>
      </p:sp>
      <p:sp>
        <p:nvSpPr>
          <p:cNvPr id="13" name="Freeform 13"/>
          <p:cNvSpPr/>
          <p:nvPr/>
        </p:nvSpPr>
        <p:spPr>
          <a:xfrm>
            <a:off x="5962650" y="1180330"/>
            <a:ext cx="6229349" cy="2477847"/>
          </a:xfrm>
          <a:custGeom>
            <a:avLst/>
            <a:gdLst/>
            <a:ahLst/>
            <a:cxnLst/>
            <a:rect l="l" t="t" r="r" b="b"/>
            <a:pathLst>
              <a:path w="2028073" h="978902">
                <a:moveTo>
                  <a:pt x="0" y="0"/>
                </a:moveTo>
                <a:lnTo>
                  <a:pt x="2028073" y="0"/>
                </a:lnTo>
                <a:lnTo>
                  <a:pt x="2028073" y="978902"/>
                </a:lnTo>
                <a:lnTo>
                  <a:pt x="0" y="978902"/>
                </a:lnTo>
                <a:close/>
              </a:path>
            </a:pathLst>
          </a:custGeom>
          <a:solidFill>
            <a:schemeClr val="accent2"/>
          </a:solidFill>
        </p:spPr>
        <p:txBody>
          <a:bodyPr anchor="ctr"/>
          <a:lstStyle/>
          <a:p>
            <a:pPr algn="ctr"/>
            <a:r>
              <a:rPr lang="en-US" sz="3600" b="1" i="0" dirty="0">
                <a:solidFill>
                  <a:schemeClr val="bg1"/>
                </a:solidFill>
                <a:effectLst/>
                <a:latin typeface="Montserrat" panose="00000500000000000000" pitchFamily="2" charset="0"/>
              </a:rPr>
              <a:t>Legal Protection and Access to Justice</a:t>
            </a:r>
            <a:endParaRPr lang="en-US" sz="3600" b="1" dirty="0">
              <a:solidFill>
                <a:schemeClr val="bg1"/>
              </a:solidFill>
              <a:latin typeface="Montserrat" panose="00000500000000000000" pitchFamily="2" charset="0"/>
            </a:endParaRPr>
          </a:p>
        </p:txBody>
      </p:sp>
      <p:sp>
        <p:nvSpPr>
          <p:cNvPr id="14" name="TextBox 14"/>
          <p:cNvSpPr txBox="1"/>
          <p:nvPr/>
        </p:nvSpPr>
        <p:spPr>
          <a:xfrm>
            <a:off x="1" y="1099145"/>
            <a:ext cx="2057400" cy="2129732"/>
          </a:xfrm>
          <a:prstGeom prst="rect">
            <a:avLst/>
          </a:prstGeom>
        </p:spPr>
        <p:txBody>
          <a:bodyPr lIns="33867" tIns="33867" rIns="33867" bIns="33867" rtlCol="0" anchor="ctr"/>
          <a:lstStyle/>
          <a:p>
            <a:pPr algn="ctr" defTabSz="609630">
              <a:lnSpc>
                <a:spcPts val="1586"/>
              </a:lnSpc>
            </a:pPr>
            <a:endParaRPr sz="1200">
              <a:solidFill>
                <a:prstClr val="black"/>
              </a:solidFill>
              <a:latin typeface="Calibri"/>
            </a:endParaRPr>
          </a:p>
        </p:txBody>
      </p:sp>
      <p:sp>
        <p:nvSpPr>
          <p:cNvPr id="17" name="AutoShape 17"/>
          <p:cNvSpPr/>
          <p:nvPr/>
        </p:nvSpPr>
        <p:spPr>
          <a:xfrm rot="-5400000">
            <a:off x="632909" y="4529323"/>
            <a:ext cx="1760000" cy="0"/>
          </a:xfrm>
          <a:prstGeom prst="line">
            <a:avLst/>
          </a:prstGeom>
          <a:ln w="19050" cap="flat">
            <a:solidFill>
              <a:srgbClr val="FFFFFF"/>
            </a:solidFill>
            <a:prstDash val="solid"/>
            <a:headEnd type="none" w="sm" len="sm"/>
            <a:tailEnd type="none" w="sm" len="sm"/>
          </a:ln>
        </p:spPr>
      </p:sp>
      <p:sp>
        <p:nvSpPr>
          <p:cNvPr id="19" name="Freeform 19"/>
          <p:cNvSpPr/>
          <p:nvPr/>
        </p:nvSpPr>
        <p:spPr>
          <a:xfrm>
            <a:off x="-903180" y="3662957"/>
            <a:ext cx="1636332" cy="2561215"/>
          </a:xfrm>
          <a:custGeom>
            <a:avLst/>
            <a:gdLst/>
            <a:ahLst/>
            <a:cxnLst/>
            <a:rect l="l" t="t" r="r" b="b"/>
            <a:pathLst>
              <a:path w="2454498" h="3841823">
                <a:moveTo>
                  <a:pt x="0" y="0"/>
                </a:moveTo>
                <a:lnTo>
                  <a:pt x="2454498" y="0"/>
                </a:lnTo>
                <a:lnTo>
                  <a:pt x="2454498" y="3841823"/>
                </a:lnTo>
                <a:lnTo>
                  <a:pt x="0" y="3841823"/>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20" name="Freeform 9">
            <a:extLst>
              <a:ext uri="{FF2B5EF4-FFF2-40B4-BE49-F238E27FC236}">
                <a16:creationId xmlns:a16="http://schemas.microsoft.com/office/drawing/2014/main" id="{40DD6972-D488-1165-27E6-88FF706B1BA9}"/>
              </a:ext>
            </a:extLst>
          </p:cNvPr>
          <p:cNvSpPr/>
          <p:nvPr/>
        </p:nvSpPr>
        <p:spPr>
          <a:xfrm rot="5400000">
            <a:off x="648248" y="5940245"/>
            <a:ext cx="303087" cy="870941"/>
          </a:xfrm>
          <a:custGeom>
            <a:avLst/>
            <a:gdLst/>
            <a:ahLst/>
            <a:cxnLst/>
            <a:rect l="l" t="t" r="r" b="b"/>
            <a:pathLst>
              <a:path w="454630" h="1306411">
                <a:moveTo>
                  <a:pt x="0" y="0"/>
                </a:moveTo>
                <a:lnTo>
                  <a:pt x="454629" y="0"/>
                </a:lnTo>
                <a:lnTo>
                  <a:pt x="454629" y="1306411"/>
                </a:lnTo>
                <a:lnTo>
                  <a:pt x="0" y="1306411"/>
                </a:lnTo>
                <a:lnTo>
                  <a:pt x="0" y="0"/>
                </a:lnTo>
                <a:close/>
              </a:path>
            </a:pathLst>
          </a:custGeom>
          <a:blipFill>
            <a:blip r:embed="rId6">
              <a:duotone>
                <a:schemeClr val="accent2">
                  <a:shade val="45000"/>
                  <a:satMod val="135000"/>
                </a:schemeClr>
                <a:prstClr val="white"/>
              </a:duotone>
              <a:lum bright="-40000" contrast="40000"/>
              <a:extLst>
                <a:ext uri="{96DAC541-7B7A-43D3-8B79-37D633B846F1}">
                  <asvg:svgBlip xmlns:asvg="http://schemas.microsoft.com/office/drawing/2016/SVG/main" r:embed="rId7"/>
                </a:ext>
              </a:extLst>
            </a:blip>
            <a:stretch>
              <a:fillRect b="-21571"/>
            </a:stretch>
          </a:blipFill>
        </p:spPr>
      </p:sp>
      <p:sp>
        <p:nvSpPr>
          <p:cNvPr id="22" name="TextBox 21">
            <a:extLst>
              <a:ext uri="{FF2B5EF4-FFF2-40B4-BE49-F238E27FC236}">
                <a16:creationId xmlns:a16="http://schemas.microsoft.com/office/drawing/2014/main" id="{AD3E3F47-9BAE-05CB-7CED-A910929DEBA9}"/>
              </a:ext>
            </a:extLst>
          </p:cNvPr>
          <p:cNvSpPr txBox="1"/>
          <p:nvPr/>
        </p:nvSpPr>
        <p:spPr>
          <a:xfrm>
            <a:off x="1455186" y="4460666"/>
            <a:ext cx="9281629" cy="1527982"/>
          </a:xfrm>
          <a:prstGeom prst="rect">
            <a:avLst/>
          </a:prstGeom>
          <a:noFill/>
        </p:spPr>
        <p:txBody>
          <a:bodyPr wrap="square">
            <a:spAutoFit/>
          </a:bodyPr>
          <a:lstStyle/>
          <a:p>
            <a:pPr algn="ctr">
              <a:lnSpc>
                <a:spcPct val="150000"/>
              </a:lnSpc>
            </a:pPr>
            <a:r>
              <a:rPr lang="en-US" sz="1600" b="0" i="0" dirty="0">
                <a:solidFill>
                  <a:schemeClr val="tx1">
                    <a:lumMod val="85000"/>
                    <a:lumOff val="15000"/>
                  </a:schemeClr>
                </a:solidFill>
                <a:effectLst/>
                <a:latin typeface="Montserrat" panose="00000500000000000000" pitchFamily="2" charset="0"/>
              </a:rPr>
              <a:t>Ensuring women have access to effective legal protection and justice systems is crucial for their safety and empowerment. This includes strengthening laws against gender-based violence, improving the responsiveness of law enforcement agencies, establishing specialized courts</a:t>
            </a:r>
            <a:endParaRPr lang="en-US" sz="1600" dirty="0">
              <a:solidFill>
                <a:schemeClr val="tx1">
                  <a:lumMod val="85000"/>
                  <a:lumOff val="15000"/>
                </a:schemeClr>
              </a:solidFill>
              <a:latin typeface="Montserrat" panose="00000500000000000000" pitchFamily="2" charset="0"/>
            </a:endParaRPr>
          </a:p>
        </p:txBody>
      </p:sp>
      <p:pic>
        <p:nvPicPr>
          <p:cNvPr id="9218" name="Picture 2" descr="Photo arrest">
            <a:extLst>
              <a:ext uri="{FF2B5EF4-FFF2-40B4-BE49-F238E27FC236}">
                <a16:creationId xmlns:a16="http://schemas.microsoft.com/office/drawing/2014/main" id="{683CBAA1-41DC-3616-C5D2-1FDE872892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957166"/>
            <a:ext cx="5962650" cy="292417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6FB11094-5370-6ED3-B5E5-2B838EC7B1B1}"/>
              </a:ext>
            </a:extLst>
          </p:cNvPr>
          <p:cNvGrpSpPr/>
          <p:nvPr/>
        </p:nvGrpSpPr>
        <p:grpSpPr>
          <a:xfrm>
            <a:off x="113920" y="121284"/>
            <a:ext cx="2288084" cy="364321"/>
            <a:chOff x="182160" y="148580"/>
            <a:chExt cx="2288084" cy="364321"/>
          </a:xfrm>
        </p:grpSpPr>
        <p:pic>
          <p:nvPicPr>
            <p:cNvPr id="5" name="Picture 4">
              <a:extLst>
                <a:ext uri="{FF2B5EF4-FFF2-40B4-BE49-F238E27FC236}">
                  <a16:creationId xmlns:a16="http://schemas.microsoft.com/office/drawing/2014/main" id="{2DCF618F-A883-36AF-F233-CB1FED277A0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2160" y="148580"/>
              <a:ext cx="364321" cy="364321"/>
            </a:xfrm>
            <a:prstGeom prst="rect">
              <a:avLst/>
            </a:prstGeom>
          </p:spPr>
        </p:pic>
        <p:sp>
          <p:nvSpPr>
            <p:cNvPr id="6" name="TextBox 5">
              <a:extLst>
                <a:ext uri="{FF2B5EF4-FFF2-40B4-BE49-F238E27FC236}">
                  <a16:creationId xmlns:a16="http://schemas.microsoft.com/office/drawing/2014/main" id="{945E257D-F64F-1E3D-E7D2-4406BAF0AB88}"/>
                </a:ext>
              </a:extLst>
            </p:cNvPr>
            <p:cNvSpPr txBox="1"/>
            <p:nvPr/>
          </p:nvSpPr>
          <p:spPr>
            <a:xfrm>
              <a:off x="546481" y="192241"/>
              <a:ext cx="1923763" cy="276999"/>
            </a:xfrm>
            <a:prstGeom prst="rect">
              <a:avLst/>
            </a:prstGeom>
            <a:noFill/>
          </p:spPr>
          <p:txBody>
            <a:bodyPr wrap="square">
              <a:spAutoFit/>
            </a:bodyPr>
            <a:lstStyle/>
            <a:p>
              <a:r>
                <a:rPr lang="en-US" sz="1200" i="0" dirty="0">
                  <a:effectLst/>
                  <a:latin typeface="Montserrat" panose="00000500000000000000" pitchFamily="2" charset="0"/>
                </a:rPr>
                <a:t>Women Safety</a:t>
              </a:r>
              <a:endParaRPr lang="en-US" sz="1200" dirty="0"/>
            </a:p>
          </p:txBody>
        </p:sp>
      </p:grpSp>
      <p:sp>
        <p:nvSpPr>
          <p:cNvPr id="2" name="TextBox 1">
            <a:extLst>
              <a:ext uri="{FF2B5EF4-FFF2-40B4-BE49-F238E27FC236}">
                <a16:creationId xmlns:a16="http://schemas.microsoft.com/office/drawing/2014/main" id="{289A748B-C225-39B2-AC5A-38FA0D9B4B94}"/>
              </a:ext>
            </a:extLst>
          </p:cNvPr>
          <p:cNvSpPr txBox="1"/>
          <p:nvPr/>
        </p:nvSpPr>
        <p:spPr>
          <a:xfrm>
            <a:off x="3511540" y="77718"/>
            <a:ext cx="4857818" cy="646331"/>
          </a:xfrm>
          <a:prstGeom prst="rect">
            <a:avLst/>
          </a:prstGeom>
          <a:noFill/>
        </p:spPr>
        <p:txBody>
          <a:bodyPr wrap="square">
            <a:spAutoFit/>
          </a:bodyPr>
          <a:lstStyle/>
          <a:p>
            <a:r>
              <a:rPr lang="en-US" sz="3600" b="1" i="0" dirty="0">
                <a:solidFill>
                  <a:schemeClr val="tx1">
                    <a:lumMod val="85000"/>
                    <a:lumOff val="15000"/>
                  </a:schemeClr>
                </a:solidFill>
                <a:effectLst/>
                <a:latin typeface="Montserrat" panose="00000500000000000000" pitchFamily="2" charset="0"/>
              </a:rPr>
              <a:t>Safety Measures </a:t>
            </a:r>
            <a:endParaRPr lang="en-US" sz="3600" b="1" dirty="0">
              <a:solidFill>
                <a:schemeClr val="tx1">
                  <a:lumMod val="85000"/>
                  <a:lumOff val="15000"/>
                </a:schemeClr>
              </a:solidFill>
            </a:endParaRPr>
          </a:p>
        </p:txBody>
      </p:sp>
    </p:spTree>
    <p:extLst>
      <p:ext uri="{BB962C8B-B14F-4D97-AF65-F5344CB8AC3E}">
        <p14:creationId xmlns:p14="http://schemas.microsoft.com/office/powerpoint/2010/main" val="3101010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Freeform 3"/>
          <p:cNvSpPr/>
          <p:nvPr/>
        </p:nvSpPr>
        <p:spPr>
          <a:xfrm>
            <a:off x="11482966" y="331979"/>
            <a:ext cx="344713" cy="137811"/>
          </a:xfrm>
          <a:custGeom>
            <a:avLst/>
            <a:gdLst/>
            <a:ahLst/>
            <a:cxnLst/>
            <a:rect l="l" t="t" r="r" b="b"/>
            <a:pathLst>
              <a:path w="517070" h="206716">
                <a:moveTo>
                  <a:pt x="0" y="0"/>
                </a:moveTo>
                <a:lnTo>
                  <a:pt x="517070" y="0"/>
                </a:lnTo>
                <a:lnTo>
                  <a:pt x="517070" y="206715"/>
                </a:lnTo>
                <a:lnTo>
                  <a:pt x="0" y="206715"/>
                </a:lnTo>
                <a:lnTo>
                  <a:pt x="0" y="0"/>
                </a:lnTo>
                <a:close/>
              </a:path>
            </a:pathLst>
          </a:custGeom>
          <a:blipFill>
            <a:blip r:embed="rId2">
              <a:extLst>
                <a:ext uri="{96DAC541-7B7A-43D3-8B79-37D633B846F1}">
                  <asvg:svgBlip xmlns:asvg="http://schemas.microsoft.com/office/drawing/2016/SVG/main" r:embed="rId3"/>
                </a:ext>
              </a:extLst>
            </a:blip>
            <a:stretch>
              <a:fillRect r="-59913"/>
            </a:stretch>
          </a:blipFill>
        </p:spPr>
      </p:sp>
      <p:sp>
        <p:nvSpPr>
          <p:cNvPr id="7" name="Freeform 7"/>
          <p:cNvSpPr/>
          <p:nvPr/>
        </p:nvSpPr>
        <p:spPr>
          <a:xfrm>
            <a:off x="1174041" y="939147"/>
            <a:ext cx="10898021" cy="4955693"/>
          </a:xfrm>
          <a:custGeom>
            <a:avLst/>
            <a:gdLst/>
            <a:ahLst/>
            <a:cxnLst/>
            <a:rect l="l" t="t" r="r" b="b"/>
            <a:pathLst>
              <a:path w="4305391" h="1957805">
                <a:moveTo>
                  <a:pt x="0" y="0"/>
                </a:moveTo>
                <a:lnTo>
                  <a:pt x="4305391" y="0"/>
                </a:lnTo>
                <a:lnTo>
                  <a:pt x="4305391" y="1957805"/>
                </a:lnTo>
                <a:lnTo>
                  <a:pt x="0" y="1957805"/>
                </a:lnTo>
                <a:close/>
              </a:path>
            </a:pathLst>
          </a:custGeom>
          <a:solidFill>
            <a:schemeClr val="accent2"/>
          </a:solidFill>
        </p:spPr>
      </p:sp>
      <p:sp>
        <p:nvSpPr>
          <p:cNvPr id="8" name="TextBox 8"/>
          <p:cNvSpPr txBox="1"/>
          <p:nvPr/>
        </p:nvSpPr>
        <p:spPr>
          <a:xfrm>
            <a:off x="1293979" y="878824"/>
            <a:ext cx="2057400" cy="2129730"/>
          </a:xfrm>
          <a:prstGeom prst="rect">
            <a:avLst/>
          </a:prstGeom>
        </p:spPr>
        <p:txBody>
          <a:bodyPr lIns="33867" tIns="33867" rIns="33867" bIns="33867" rtlCol="0" anchor="ctr"/>
          <a:lstStyle/>
          <a:p>
            <a:pPr algn="ctr" defTabSz="609630">
              <a:lnSpc>
                <a:spcPts val="1586"/>
              </a:lnSpc>
            </a:pPr>
            <a:endParaRPr sz="1200">
              <a:solidFill>
                <a:prstClr val="black"/>
              </a:solidFill>
              <a:latin typeface="Calibri"/>
            </a:endParaRPr>
          </a:p>
        </p:txBody>
      </p:sp>
      <p:sp>
        <p:nvSpPr>
          <p:cNvPr id="15" name="Freeform 15"/>
          <p:cNvSpPr/>
          <p:nvPr/>
        </p:nvSpPr>
        <p:spPr>
          <a:xfrm>
            <a:off x="-519478" y="4626240"/>
            <a:ext cx="1636332" cy="2561215"/>
          </a:xfrm>
          <a:custGeom>
            <a:avLst/>
            <a:gdLst/>
            <a:ahLst/>
            <a:cxnLst/>
            <a:rect l="l" t="t" r="r" b="b"/>
            <a:pathLst>
              <a:path w="2454498" h="3841823">
                <a:moveTo>
                  <a:pt x="0" y="0"/>
                </a:moveTo>
                <a:lnTo>
                  <a:pt x="2454498" y="0"/>
                </a:lnTo>
                <a:lnTo>
                  <a:pt x="2454498" y="3841823"/>
                </a:lnTo>
                <a:lnTo>
                  <a:pt x="0" y="3841823"/>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25" name="Freeform 9">
            <a:extLst>
              <a:ext uri="{FF2B5EF4-FFF2-40B4-BE49-F238E27FC236}">
                <a16:creationId xmlns:a16="http://schemas.microsoft.com/office/drawing/2014/main" id="{98208511-6EFF-8488-BD67-EF48A7A0C793}"/>
              </a:ext>
            </a:extLst>
          </p:cNvPr>
          <p:cNvSpPr/>
          <p:nvPr/>
        </p:nvSpPr>
        <p:spPr>
          <a:xfrm rot="5400000">
            <a:off x="11331422" y="5952740"/>
            <a:ext cx="303087" cy="870941"/>
          </a:xfrm>
          <a:custGeom>
            <a:avLst/>
            <a:gdLst/>
            <a:ahLst/>
            <a:cxnLst/>
            <a:rect l="l" t="t" r="r" b="b"/>
            <a:pathLst>
              <a:path w="454630" h="1306411">
                <a:moveTo>
                  <a:pt x="0" y="0"/>
                </a:moveTo>
                <a:lnTo>
                  <a:pt x="454629" y="0"/>
                </a:lnTo>
                <a:lnTo>
                  <a:pt x="454629" y="1306411"/>
                </a:lnTo>
                <a:lnTo>
                  <a:pt x="0" y="1306411"/>
                </a:lnTo>
                <a:lnTo>
                  <a:pt x="0" y="0"/>
                </a:lnTo>
                <a:close/>
              </a:path>
            </a:pathLst>
          </a:custGeom>
          <a:blipFill>
            <a:blip r:embed="rId6">
              <a:duotone>
                <a:schemeClr val="accent2">
                  <a:shade val="45000"/>
                  <a:satMod val="135000"/>
                </a:schemeClr>
                <a:prstClr val="white"/>
              </a:duotone>
              <a:lum bright="-40000" contrast="40000"/>
              <a:extLst>
                <a:ext uri="{96DAC541-7B7A-43D3-8B79-37D633B846F1}">
                  <asvg:svgBlip xmlns:asvg="http://schemas.microsoft.com/office/drawing/2016/SVG/main" r:embed="rId7"/>
                </a:ext>
              </a:extLst>
            </a:blip>
            <a:stretch>
              <a:fillRect b="-21571"/>
            </a:stretch>
          </a:blipFill>
        </p:spPr>
      </p:sp>
      <p:grpSp>
        <p:nvGrpSpPr>
          <p:cNvPr id="31" name="Group 30">
            <a:extLst>
              <a:ext uri="{FF2B5EF4-FFF2-40B4-BE49-F238E27FC236}">
                <a16:creationId xmlns:a16="http://schemas.microsoft.com/office/drawing/2014/main" id="{5FEE90AA-E6D8-B74D-F28F-BE015A646664}"/>
              </a:ext>
            </a:extLst>
          </p:cNvPr>
          <p:cNvGrpSpPr/>
          <p:nvPr/>
        </p:nvGrpSpPr>
        <p:grpSpPr>
          <a:xfrm>
            <a:off x="3031368" y="1317502"/>
            <a:ext cx="8589132" cy="1706030"/>
            <a:chOff x="3031368" y="1317503"/>
            <a:chExt cx="7601030" cy="1011684"/>
          </a:xfrm>
        </p:grpSpPr>
        <p:sp>
          <p:nvSpPr>
            <p:cNvPr id="27" name="TextBox 26">
              <a:extLst>
                <a:ext uri="{FF2B5EF4-FFF2-40B4-BE49-F238E27FC236}">
                  <a16:creationId xmlns:a16="http://schemas.microsoft.com/office/drawing/2014/main" id="{7A759838-CCB7-1CAF-3858-5704F6112737}"/>
                </a:ext>
              </a:extLst>
            </p:cNvPr>
            <p:cNvSpPr txBox="1"/>
            <p:nvPr/>
          </p:nvSpPr>
          <p:spPr>
            <a:xfrm>
              <a:off x="3031368" y="1317503"/>
              <a:ext cx="7601030" cy="249054"/>
            </a:xfrm>
            <a:prstGeom prst="rect">
              <a:avLst/>
            </a:prstGeom>
            <a:noFill/>
          </p:spPr>
          <p:txBody>
            <a:bodyPr wrap="square">
              <a:spAutoFit/>
            </a:bodyPr>
            <a:lstStyle/>
            <a:p>
              <a:pPr>
                <a:lnSpc>
                  <a:spcPct val="150000"/>
                </a:lnSpc>
              </a:pPr>
              <a:endParaRPr lang="en-US" sz="1600" dirty="0">
                <a:solidFill>
                  <a:schemeClr val="bg1"/>
                </a:solidFill>
                <a:latin typeface="Montserrat" panose="00000500000000000000" pitchFamily="2" charset="0"/>
              </a:endParaRPr>
            </a:p>
          </p:txBody>
        </p:sp>
        <p:sp>
          <p:nvSpPr>
            <p:cNvPr id="29" name="TextBox 28">
              <a:extLst>
                <a:ext uri="{FF2B5EF4-FFF2-40B4-BE49-F238E27FC236}">
                  <a16:creationId xmlns:a16="http://schemas.microsoft.com/office/drawing/2014/main" id="{B74D7ED0-F747-65DB-198B-7F91BC648080}"/>
                </a:ext>
              </a:extLst>
            </p:cNvPr>
            <p:cNvSpPr txBox="1"/>
            <p:nvPr/>
          </p:nvSpPr>
          <p:spPr>
            <a:xfrm>
              <a:off x="3446465" y="1682856"/>
              <a:ext cx="6353174" cy="646331"/>
            </a:xfrm>
            <a:prstGeom prst="rect">
              <a:avLst/>
            </a:prstGeom>
            <a:noFill/>
          </p:spPr>
          <p:txBody>
            <a:bodyPr wrap="square">
              <a:spAutoFit/>
            </a:bodyPr>
            <a:lstStyle/>
            <a:p>
              <a:endParaRPr lang="en-US" sz="3600" b="1" dirty="0"/>
            </a:p>
          </p:txBody>
        </p:sp>
      </p:grpSp>
      <p:pic>
        <p:nvPicPr>
          <p:cNvPr id="4096" name="Picture 2" descr="Free photo sad girl being bullied high angle">
            <a:extLst>
              <a:ext uri="{FF2B5EF4-FFF2-40B4-BE49-F238E27FC236}">
                <a16:creationId xmlns:a16="http://schemas.microsoft.com/office/drawing/2014/main" id="{43B39FE0-29CB-1E7B-52C2-2982D11FB7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 y="1286607"/>
            <a:ext cx="2854242" cy="4284785"/>
          </a:xfrm>
          <a:prstGeom prst="rect">
            <a:avLst/>
          </a:prstGeom>
          <a:noFill/>
          <a:extLst>
            <a:ext uri="{909E8E84-426E-40DD-AFC4-6F175D3DCCD1}">
              <a14:hiddenFill xmlns:a14="http://schemas.microsoft.com/office/drawing/2010/main">
                <a:solidFill>
                  <a:srgbClr val="FFFFFF"/>
                </a:solidFill>
              </a14:hiddenFill>
            </a:ext>
          </a:extLst>
        </p:spPr>
      </p:pic>
      <p:grpSp>
        <p:nvGrpSpPr>
          <p:cNvPr id="4097" name="Group 4096">
            <a:extLst>
              <a:ext uri="{FF2B5EF4-FFF2-40B4-BE49-F238E27FC236}">
                <a16:creationId xmlns:a16="http://schemas.microsoft.com/office/drawing/2014/main" id="{8D4B2D85-64CA-5D5C-662E-F584143B7F0A}"/>
              </a:ext>
            </a:extLst>
          </p:cNvPr>
          <p:cNvGrpSpPr/>
          <p:nvPr/>
        </p:nvGrpSpPr>
        <p:grpSpPr>
          <a:xfrm>
            <a:off x="113920" y="121284"/>
            <a:ext cx="2288084" cy="364321"/>
            <a:chOff x="182160" y="148580"/>
            <a:chExt cx="2288084" cy="364321"/>
          </a:xfrm>
        </p:grpSpPr>
        <p:pic>
          <p:nvPicPr>
            <p:cNvPr id="4099" name="Picture 4098">
              <a:extLst>
                <a:ext uri="{FF2B5EF4-FFF2-40B4-BE49-F238E27FC236}">
                  <a16:creationId xmlns:a16="http://schemas.microsoft.com/office/drawing/2014/main" id="{11261433-A59D-11EB-9FEF-9FE59E893D4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2160" y="148580"/>
              <a:ext cx="364321" cy="364321"/>
            </a:xfrm>
            <a:prstGeom prst="rect">
              <a:avLst/>
            </a:prstGeom>
          </p:spPr>
        </p:pic>
        <p:sp>
          <p:nvSpPr>
            <p:cNvPr id="4100" name="TextBox 4099">
              <a:extLst>
                <a:ext uri="{FF2B5EF4-FFF2-40B4-BE49-F238E27FC236}">
                  <a16:creationId xmlns:a16="http://schemas.microsoft.com/office/drawing/2014/main" id="{D87D829C-2601-42B9-6FBA-950C63391869}"/>
                </a:ext>
              </a:extLst>
            </p:cNvPr>
            <p:cNvSpPr txBox="1"/>
            <p:nvPr/>
          </p:nvSpPr>
          <p:spPr>
            <a:xfrm>
              <a:off x="546481" y="192241"/>
              <a:ext cx="1923763" cy="276999"/>
            </a:xfrm>
            <a:prstGeom prst="rect">
              <a:avLst/>
            </a:prstGeom>
            <a:noFill/>
          </p:spPr>
          <p:txBody>
            <a:bodyPr wrap="square">
              <a:spAutoFit/>
            </a:bodyPr>
            <a:lstStyle/>
            <a:p>
              <a:r>
                <a:rPr lang="en-US" sz="1200" i="0" dirty="0">
                  <a:effectLst/>
                  <a:latin typeface="Montserrat" panose="00000500000000000000" pitchFamily="2" charset="0"/>
                </a:rPr>
                <a:t>Women Safety</a:t>
              </a:r>
              <a:endParaRPr lang="en-US" sz="1200" dirty="0"/>
            </a:p>
          </p:txBody>
        </p:sp>
      </p:grpSp>
      <p:sp>
        <p:nvSpPr>
          <p:cNvPr id="2" name="TextBox 1">
            <a:extLst>
              <a:ext uri="{FF2B5EF4-FFF2-40B4-BE49-F238E27FC236}">
                <a16:creationId xmlns:a16="http://schemas.microsoft.com/office/drawing/2014/main" id="{203DC84D-4EBF-FEA1-E268-850AE6DB8B59}"/>
              </a:ext>
            </a:extLst>
          </p:cNvPr>
          <p:cNvSpPr txBox="1"/>
          <p:nvPr/>
        </p:nvSpPr>
        <p:spPr>
          <a:xfrm>
            <a:off x="2389162" y="189808"/>
            <a:ext cx="4857818" cy="646331"/>
          </a:xfrm>
          <a:prstGeom prst="rect">
            <a:avLst/>
          </a:prstGeom>
          <a:noFill/>
        </p:spPr>
        <p:txBody>
          <a:bodyPr wrap="square">
            <a:spAutoFit/>
          </a:bodyPr>
          <a:lstStyle/>
          <a:p>
            <a:r>
              <a:rPr lang="en-US" sz="3600" b="1" i="0" dirty="0">
                <a:solidFill>
                  <a:schemeClr val="tx1">
                    <a:lumMod val="85000"/>
                    <a:lumOff val="15000"/>
                  </a:schemeClr>
                </a:solidFill>
                <a:effectLst/>
                <a:latin typeface="Montserrat" panose="00000500000000000000" pitchFamily="2" charset="0"/>
              </a:rPr>
              <a:t>INSIGHTS </a:t>
            </a:r>
            <a:endParaRPr lang="en-US" sz="3600" b="1" dirty="0">
              <a:solidFill>
                <a:schemeClr val="tx1">
                  <a:lumMod val="85000"/>
                  <a:lumOff val="15000"/>
                </a:schemeClr>
              </a:solidFill>
            </a:endParaRPr>
          </a:p>
        </p:txBody>
      </p:sp>
      <p:sp>
        <p:nvSpPr>
          <p:cNvPr id="9" name="TextBox 8">
            <a:extLst>
              <a:ext uri="{FF2B5EF4-FFF2-40B4-BE49-F238E27FC236}">
                <a16:creationId xmlns:a16="http://schemas.microsoft.com/office/drawing/2014/main" id="{F56076B6-9D45-54D6-F746-47910CCF075C}"/>
              </a:ext>
            </a:extLst>
          </p:cNvPr>
          <p:cNvSpPr txBox="1"/>
          <p:nvPr/>
        </p:nvSpPr>
        <p:spPr>
          <a:xfrm>
            <a:off x="3059605" y="1527495"/>
            <a:ext cx="8915199" cy="3906967"/>
          </a:xfrm>
          <a:prstGeom prst="rect">
            <a:avLst/>
          </a:prstGeom>
          <a:noFill/>
        </p:spPr>
        <p:txBody>
          <a:bodyPr wrap="square">
            <a:spAutoFit/>
          </a:bodyPr>
          <a:lstStyle/>
          <a:p>
            <a:pPr algn="l">
              <a:lnSpc>
                <a:spcPct val="200000"/>
              </a:lnSpc>
            </a:pPr>
            <a:r>
              <a:rPr lang="en-US" sz="1400" b="1" i="0" dirty="0">
                <a:solidFill>
                  <a:schemeClr val="bg1"/>
                </a:solidFill>
                <a:effectLst/>
                <a:latin typeface="Montserrat" panose="00000500000000000000" pitchFamily="2" charset="0"/>
              </a:rPr>
              <a:t>Rise in Crime Rates:</a:t>
            </a:r>
            <a:endParaRPr lang="en-US" b="0" i="0" dirty="0">
              <a:solidFill>
                <a:schemeClr val="bg1"/>
              </a:solidFill>
              <a:effectLst/>
              <a:latin typeface="Montserrat" panose="00000500000000000000" pitchFamily="2" charset="0"/>
            </a:endParaRPr>
          </a:p>
          <a:p>
            <a:pPr algn="l">
              <a:lnSpc>
                <a:spcPct val="200000"/>
              </a:lnSpc>
            </a:pPr>
            <a:r>
              <a:rPr lang="en-US" sz="1400" b="0" i="0" dirty="0">
                <a:solidFill>
                  <a:schemeClr val="bg1"/>
                </a:solidFill>
                <a:effectLst/>
                <a:latin typeface="Montserrat" panose="00000500000000000000" pitchFamily="2" charset="0"/>
              </a:rPr>
              <a:t>crimes against women increased significantly from 410,000 in 2010 to 635,000 in 2014 The jump between 2012 to 2013 is concerning</a:t>
            </a:r>
            <a:endParaRPr lang="en-US" b="0" i="0" dirty="0">
              <a:solidFill>
                <a:schemeClr val="bg1"/>
              </a:solidFill>
              <a:effectLst/>
              <a:latin typeface="Montserrat" panose="00000500000000000000" pitchFamily="2" charset="0"/>
            </a:endParaRPr>
          </a:p>
          <a:p>
            <a:pPr algn="l">
              <a:lnSpc>
                <a:spcPct val="200000"/>
              </a:lnSpc>
            </a:pPr>
            <a:r>
              <a:rPr lang="en-US" sz="1400" b="1" i="0" dirty="0">
                <a:solidFill>
                  <a:schemeClr val="bg1"/>
                </a:solidFill>
                <a:effectLst/>
                <a:latin typeface="Montserrat" panose="00000500000000000000" pitchFamily="2" charset="0"/>
              </a:rPr>
              <a:t>Domestic Violence:</a:t>
            </a:r>
            <a:endParaRPr lang="en-US" b="0" i="0" dirty="0">
              <a:solidFill>
                <a:schemeClr val="bg1"/>
              </a:solidFill>
              <a:effectLst/>
              <a:latin typeface="Montserrat" panose="00000500000000000000" pitchFamily="2" charset="0"/>
            </a:endParaRPr>
          </a:p>
          <a:p>
            <a:pPr algn="l">
              <a:lnSpc>
                <a:spcPct val="200000"/>
              </a:lnSpc>
            </a:pPr>
            <a:r>
              <a:rPr lang="en-US" sz="1400" b="0" i="0" dirty="0">
                <a:solidFill>
                  <a:schemeClr val="bg1"/>
                </a:solidFill>
                <a:effectLst/>
                <a:latin typeface="Montserrat" panose="00000500000000000000" pitchFamily="2" charset="0"/>
              </a:rPr>
              <a:t>cruelty by husband or relative are getting highly reported cases 42.64% cases are from cruelty only </a:t>
            </a:r>
            <a:endParaRPr lang="en-US" b="0" i="0" dirty="0">
              <a:solidFill>
                <a:schemeClr val="bg1"/>
              </a:solidFill>
              <a:effectLst/>
              <a:latin typeface="Montserrat" panose="00000500000000000000" pitchFamily="2" charset="0"/>
            </a:endParaRPr>
          </a:p>
          <a:p>
            <a:pPr algn="l">
              <a:lnSpc>
                <a:spcPct val="200000"/>
              </a:lnSpc>
            </a:pPr>
            <a:r>
              <a:rPr lang="en-US" sz="1400" b="1" i="0" dirty="0">
                <a:solidFill>
                  <a:schemeClr val="bg1"/>
                </a:solidFill>
                <a:effectLst/>
                <a:latin typeface="Montserrat" panose="00000500000000000000" pitchFamily="2" charset="0"/>
              </a:rPr>
              <a:t>Assault on Kidnapping:</a:t>
            </a:r>
            <a:endParaRPr lang="en-US" b="0" i="0" dirty="0">
              <a:solidFill>
                <a:schemeClr val="bg1"/>
              </a:solidFill>
              <a:effectLst/>
              <a:latin typeface="Montserrat" panose="00000500000000000000" pitchFamily="2" charset="0"/>
            </a:endParaRPr>
          </a:p>
          <a:p>
            <a:pPr algn="l">
              <a:lnSpc>
                <a:spcPct val="200000"/>
              </a:lnSpc>
            </a:pPr>
            <a:r>
              <a:rPr lang="en-US" sz="1400" b="0" i="0" dirty="0">
                <a:solidFill>
                  <a:schemeClr val="bg1"/>
                </a:solidFill>
                <a:effectLst/>
                <a:latin typeface="Montserrat" panose="00000500000000000000" pitchFamily="2" charset="0"/>
              </a:rPr>
              <a:t>Assault on age getting high rate of percentages in 2010 to 2014 years the reported percentage of assault on women is 22.2%</a:t>
            </a:r>
            <a:endParaRPr lang="en-US" b="0" i="0" dirty="0">
              <a:solidFill>
                <a:schemeClr val="bg1"/>
              </a:solidFill>
              <a:effectLst/>
              <a:latin typeface="Montserrat" panose="00000500000000000000" pitchFamily="2" charset="0"/>
            </a:endParaRPr>
          </a:p>
        </p:txBody>
      </p:sp>
    </p:spTree>
    <p:extLst>
      <p:ext uri="{BB962C8B-B14F-4D97-AF65-F5344CB8AC3E}">
        <p14:creationId xmlns:p14="http://schemas.microsoft.com/office/powerpoint/2010/main" val="2558505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Freeform 3"/>
          <p:cNvSpPr/>
          <p:nvPr/>
        </p:nvSpPr>
        <p:spPr>
          <a:xfrm>
            <a:off x="11482966" y="331979"/>
            <a:ext cx="344713" cy="137811"/>
          </a:xfrm>
          <a:custGeom>
            <a:avLst/>
            <a:gdLst/>
            <a:ahLst/>
            <a:cxnLst/>
            <a:rect l="l" t="t" r="r" b="b"/>
            <a:pathLst>
              <a:path w="517070" h="206716">
                <a:moveTo>
                  <a:pt x="0" y="0"/>
                </a:moveTo>
                <a:lnTo>
                  <a:pt x="517070" y="0"/>
                </a:lnTo>
                <a:lnTo>
                  <a:pt x="517070" y="206715"/>
                </a:lnTo>
                <a:lnTo>
                  <a:pt x="0" y="206715"/>
                </a:lnTo>
                <a:lnTo>
                  <a:pt x="0" y="0"/>
                </a:lnTo>
                <a:close/>
              </a:path>
            </a:pathLst>
          </a:custGeom>
          <a:blipFill>
            <a:blip r:embed="rId2">
              <a:extLst>
                <a:ext uri="{96DAC541-7B7A-43D3-8B79-37D633B846F1}">
                  <asvg:svgBlip xmlns:asvg="http://schemas.microsoft.com/office/drawing/2016/SVG/main" r:embed="rId3"/>
                </a:ext>
              </a:extLst>
            </a:blip>
            <a:stretch>
              <a:fillRect r="-59913"/>
            </a:stretch>
          </a:blipFill>
        </p:spPr>
      </p:sp>
      <p:sp>
        <p:nvSpPr>
          <p:cNvPr id="8" name="Freeform 8"/>
          <p:cNvSpPr/>
          <p:nvPr/>
        </p:nvSpPr>
        <p:spPr>
          <a:xfrm rot="-10800000">
            <a:off x="11373834" y="4943565"/>
            <a:ext cx="1636332" cy="2561215"/>
          </a:xfrm>
          <a:custGeom>
            <a:avLst/>
            <a:gdLst/>
            <a:ahLst/>
            <a:cxnLst/>
            <a:rect l="l" t="t" r="r" b="b"/>
            <a:pathLst>
              <a:path w="2454498" h="3841823">
                <a:moveTo>
                  <a:pt x="0" y="0"/>
                </a:moveTo>
                <a:lnTo>
                  <a:pt x="2454498" y="0"/>
                </a:lnTo>
                <a:lnTo>
                  <a:pt x="2454498" y="3841823"/>
                </a:lnTo>
                <a:lnTo>
                  <a:pt x="0" y="3841823"/>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grpSp>
        <p:nvGrpSpPr>
          <p:cNvPr id="9" name="Group 9"/>
          <p:cNvGrpSpPr/>
          <p:nvPr/>
        </p:nvGrpSpPr>
        <p:grpSpPr>
          <a:xfrm>
            <a:off x="8535765" y="1032951"/>
            <a:ext cx="3656235" cy="4792099"/>
            <a:chOff x="0" y="0"/>
            <a:chExt cx="1444439" cy="1893175"/>
          </a:xfrm>
        </p:grpSpPr>
        <p:sp>
          <p:nvSpPr>
            <p:cNvPr id="10" name="Freeform 10"/>
            <p:cNvSpPr/>
            <p:nvPr/>
          </p:nvSpPr>
          <p:spPr>
            <a:xfrm>
              <a:off x="0" y="0"/>
              <a:ext cx="1444439" cy="1893175"/>
            </a:xfrm>
            <a:custGeom>
              <a:avLst/>
              <a:gdLst/>
              <a:ahLst/>
              <a:cxnLst/>
              <a:rect l="l" t="t" r="r" b="b"/>
              <a:pathLst>
                <a:path w="1444439" h="1893175">
                  <a:moveTo>
                    <a:pt x="0" y="0"/>
                  </a:moveTo>
                  <a:lnTo>
                    <a:pt x="1444439" y="0"/>
                  </a:lnTo>
                  <a:lnTo>
                    <a:pt x="1444439" y="1893175"/>
                  </a:lnTo>
                  <a:lnTo>
                    <a:pt x="0" y="1893175"/>
                  </a:lnTo>
                  <a:close/>
                </a:path>
              </a:pathLst>
            </a:custGeom>
            <a:solidFill>
              <a:schemeClr val="accent2"/>
            </a:solidFill>
          </p:spPr>
        </p:sp>
        <p:sp>
          <p:nvSpPr>
            <p:cNvPr id="11" name="TextBox 11"/>
            <p:cNvSpPr txBox="1"/>
            <p:nvPr/>
          </p:nvSpPr>
          <p:spPr>
            <a:xfrm>
              <a:off x="0" y="-28575"/>
              <a:ext cx="812800" cy="841375"/>
            </a:xfrm>
            <a:prstGeom prst="rect">
              <a:avLst/>
            </a:prstGeom>
          </p:spPr>
          <p:txBody>
            <a:bodyPr lIns="33867" tIns="33867" rIns="33867" bIns="33867" rtlCol="0" anchor="ctr"/>
            <a:lstStyle/>
            <a:p>
              <a:pPr algn="ctr" defTabSz="609630">
                <a:lnSpc>
                  <a:spcPts val="1586"/>
                </a:lnSpc>
              </a:pPr>
              <a:endParaRPr sz="1200">
                <a:solidFill>
                  <a:prstClr val="black"/>
                </a:solidFill>
                <a:latin typeface="Calibri"/>
              </a:endParaRPr>
            </a:p>
          </p:txBody>
        </p:sp>
      </p:grpSp>
      <p:sp>
        <p:nvSpPr>
          <p:cNvPr id="18" name="AutoShape 18"/>
          <p:cNvSpPr/>
          <p:nvPr/>
        </p:nvSpPr>
        <p:spPr>
          <a:xfrm rot="-5400000">
            <a:off x="6660881" y="3469665"/>
            <a:ext cx="4491866" cy="0"/>
          </a:xfrm>
          <a:prstGeom prst="line">
            <a:avLst/>
          </a:prstGeom>
          <a:ln w="19050" cap="flat">
            <a:solidFill>
              <a:srgbClr val="FFFFFF"/>
            </a:solidFill>
            <a:prstDash val="solid"/>
            <a:headEnd type="none" w="sm" len="sm"/>
            <a:tailEnd type="none" w="sm" len="sm"/>
          </a:ln>
        </p:spPr>
      </p:sp>
      <p:sp>
        <p:nvSpPr>
          <p:cNvPr id="30" name="Freeform 30"/>
          <p:cNvSpPr/>
          <p:nvPr/>
        </p:nvSpPr>
        <p:spPr>
          <a:xfrm>
            <a:off x="-519478" y="882774"/>
            <a:ext cx="1636332" cy="2561215"/>
          </a:xfrm>
          <a:custGeom>
            <a:avLst/>
            <a:gdLst/>
            <a:ahLst/>
            <a:cxnLst/>
            <a:rect l="l" t="t" r="r" b="b"/>
            <a:pathLst>
              <a:path w="2454498" h="3841823">
                <a:moveTo>
                  <a:pt x="0" y="0"/>
                </a:moveTo>
                <a:lnTo>
                  <a:pt x="2454498" y="0"/>
                </a:lnTo>
                <a:lnTo>
                  <a:pt x="2454498" y="3841823"/>
                </a:lnTo>
                <a:lnTo>
                  <a:pt x="0" y="3841823"/>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31" name="Freeform 9">
            <a:extLst>
              <a:ext uri="{FF2B5EF4-FFF2-40B4-BE49-F238E27FC236}">
                <a16:creationId xmlns:a16="http://schemas.microsoft.com/office/drawing/2014/main" id="{001FDF2D-0B48-7136-D556-541D2EA57F39}"/>
              </a:ext>
            </a:extLst>
          </p:cNvPr>
          <p:cNvSpPr/>
          <p:nvPr/>
        </p:nvSpPr>
        <p:spPr>
          <a:xfrm rot="5400000">
            <a:off x="648248" y="5940245"/>
            <a:ext cx="303087" cy="870941"/>
          </a:xfrm>
          <a:custGeom>
            <a:avLst/>
            <a:gdLst/>
            <a:ahLst/>
            <a:cxnLst/>
            <a:rect l="l" t="t" r="r" b="b"/>
            <a:pathLst>
              <a:path w="454630" h="1306411">
                <a:moveTo>
                  <a:pt x="0" y="0"/>
                </a:moveTo>
                <a:lnTo>
                  <a:pt x="454629" y="0"/>
                </a:lnTo>
                <a:lnTo>
                  <a:pt x="454629" y="1306411"/>
                </a:lnTo>
                <a:lnTo>
                  <a:pt x="0" y="1306411"/>
                </a:lnTo>
                <a:lnTo>
                  <a:pt x="0" y="0"/>
                </a:lnTo>
                <a:close/>
              </a:path>
            </a:pathLst>
          </a:custGeom>
          <a:blipFill>
            <a:blip r:embed="rId6">
              <a:duotone>
                <a:schemeClr val="accent2">
                  <a:shade val="45000"/>
                  <a:satMod val="135000"/>
                </a:schemeClr>
                <a:prstClr val="white"/>
              </a:duotone>
              <a:lum bright="-40000" contrast="40000"/>
              <a:extLst>
                <a:ext uri="{96DAC541-7B7A-43D3-8B79-37D633B846F1}">
                  <asvg:svgBlip xmlns:asvg="http://schemas.microsoft.com/office/drawing/2016/SVG/main" r:embed="rId7"/>
                </a:ext>
              </a:extLst>
            </a:blip>
            <a:stretch>
              <a:fillRect b="-21571"/>
            </a:stretch>
          </a:blipFill>
        </p:spPr>
      </p:sp>
      <p:sp>
        <p:nvSpPr>
          <p:cNvPr id="33" name="TextBox 32">
            <a:extLst>
              <a:ext uri="{FF2B5EF4-FFF2-40B4-BE49-F238E27FC236}">
                <a16:creationId xmlns:a16="http://schemas.microsoft.com/office/drawing/2014/main" id="{FE6BEACE-F89E-256B-F4E0-A80FE884DDD7}"/>
              </a:ext>
            </a:extLst>
          </p:cNvPr>
          <p:cNvSpPr txBox="1"/>
          <p:nvPr/>
        </p:nvSpPr>
        <p:spPr>
          <a:xfrm>
            <a:off x="1310936" y="1271370"/>
            <a:ext cx="5517866" cy="4297971"/>
          </a:xfrm>
          <a:prstGeom prst="rect">
            <a:avLst/>
          </a:prstGeom>
          <a:noFill/>
        </p:spPr>
        <p:txBody>
          <a:bodyPr wrap="square">
            <a:spAutoFit/>
          </a:bodyPr>
          <a:lstStyle/>
          <a:p>
            <a:pPr algn="l">
              <a:lnSpc>
                <a:spcPct val="250000"/>
              </a:lnSpc>
            </a:pPr>
            <a:r>
              <a:rPr lang="en-US" sz="1600" b="1" i="0" dirty="0">
                <a:effectLst/>
                <a:latin typeface="Montserrat" panose="00000500000000000000" pitchFamily="2" charset="0"/>
              </a:rPr>
              <a:t>Rapes Cases By Stat</a:t>
            </a:r>
            <a:r>
              <a:rPr lang="en-US" sz="1600" b="1" dirty="0">
                <a:latin typeface="Montserrat" panose="00000500000000000000" pitchFamily="2" charset="0"/>
              </a:rPr>
              <a:t>es</a:t>
            </a:r>
            <a:endParaRPr lang="en-US" sz="1600" b="0" i="0" dirty="0">
              <a:effectLst/>
              <a:latin typeface="Montserrat" panose="00000500000000000000" pitchFamily="2" charset="0"/>
            </a:endParaRPr>
          </a:p>
          <a:p>
            <a:pPr algn="l">
              <a:lnSpc>
                <a:spcPct val="250000"/>
              </a:lnSpc>
            </a:pPr>
            <a:r>
              <a:rPr lang="en-US" sz="1600" b="0" i="0" dirty="0">
                <a:effectLst/>
                <a:latin typeface="Montserrat" panose="00000500000000000000" pitchFamily="2" charset="0"/>
              </a:rPr>
              <a:t>Top 5 states are getting high reports on rape cases and those are</a:t>
            </a:r>
          </a:p>
          <a:p>
            <a:pPr algn="l">
              <a:lnSpc>
                <a:spcPct val="250000"/>
              </a:lnSpc>
            </a:pPr>
            <a:r>
              <a:rPr lang="en-US" sz="1600" b="0" i="0" dirty="0">
                <a:effectLst/>
                <a:latin typeface="Montserrat" panose="00000500000000000000" pitchFamily="2" charset="0"/>
              </a:rPr>
              <a:t>Madhya Pradesh- Reported Cases </a:t>
            </a:r>
            <a:r>
              <a:rPr lang="en-US" sz="1600" b="1" i="0" dirty="0">
                <a:effectLst/>
                <a:latin typeface="Montserrat" panose="00000500000000000000" pitchFamily="2" charset="0"/>
              </a:rPr>
              <a:t>38754</a:t>
            </a:r>
            <a:endParaRPr lang="en-US" sz="1600" b="0" i="0" dirty="0">
              <a:effectLst/>
              <a:latin typeface="Montserrat" panose="00000500000000000000" pitchFamily="2" charset="0"/>
            </a:endParaRPr>
          </a:p>
          <a:p>
            <a:pPr algn="l">
              <a:lnSpc>
                <a:spcPct val="250000"/>
              </a:lnSpc>
            </a:pPr>
            <a:r>
              <a:rPr lang="en-US" sz="1600" b="0" i="0" dirty="0">
                <a:effectLst/>
                <a:latin typeface="Montserrat" panose="00000500000000000000" pitchFamily="2" charset="0"/>
              </a:rPr>
              <a:t>Rajasthan - Reported Cases </a:t>
            </a:r>
            <a:r>
              <a:rPr lang="en-US" sz="1600" b="1" i="0" dirty="0">
                <a:effectLst/>
                <a:latin typeface="Montserrat" panose="00000500000000000000" pitchFamily="2" charset="0"/>
              </a:rPr>
              <a:t>24928</a:t>
            </a:r>
            <a:endParaRPr lang="en-US" sz="1600" b="0" i="0" dirty="0">
              <a:effectLst/>
              <a:latin typeface="Montserrat" panose="00000500000000000000" pitchFamily="2" charset="0"/>
            </a:endParaRPr>
          </a:p>
          <a:p>
            <a:pPr algn="l">
              <a:lnSpc>
                <a:spcPct val="250000"/>
              </a:lnSpc>
            </a:pPr>
            <a:r>
              <a:rPr lang="en-US" sz="1600" b="0" i="0" dirty="0">
                <a:effectLst/>
                <a:latin typeface="Montserrat" panose="00000500000000000000" pitchFamily="2" charset="0"/>
              </a:rPr>
              <a:t>Uttar Pradesh - Reported Cases</a:t>
            </a:r>
            <a:r>
              <a:rPr lang="en-US" sz="1600" b="1" i="0" dirty="0">
                <a:effectLst/>
                <a:latin typeface="Montserrat" panose="00000500000000000000" pitchFamily="2" charset="0"/>
              </a:rPr>
              <a:t> 24170</a:t>
            </a:r>
            <a:endParaRPr lang="en-US" sz="1600" b="0" i="0" dirty="0">
              <a:effectLst/>
              <a:latin typeface="Montserrat" panose="00000500000000000000" pitchFamily="2" charset="0"/>
            </a:endParaRPr>
          </a:p>
          <a:p>
            <a:pPr algn="l">
              <a:lnSpc>
                <a:spcPct val="250000"/>
              </a:lnSpc>
            </a:pPr>
            <a:r>
              <a:rPr lang="en-US" sz="1600" b="0" i="0" dirty="0">
                <a:effectLst/>
                <a:latin typeface="Montserrat" panose="00000500000000000000" pitchFamily="2" charset="0"/>
              </a:rPr>
              <a:t>Maharashtra - Reported Cases</a:t>
            </a:r>
            <a:r>
              <a:rPr lang="en-US" sz="1600" b="1" i="0" dirty="0">
                <a:effectLst/>
                <a:latin typeface="Montserrat" panose="00000500000000000000" pitchFamily="2" charset="0"/>
              </a:rPr>
              <a:t> 23280</a:t>
            </a:r>
            <a:endParaRPr lang="en-US" sz="1600" b="0" i="0" dirty="0">
              <a:effectLst/>
              <a:latin typeface="Montserrat" panose="00000500000000000000" pitchFamily="2" charset="0"/>
            </a:endParaRPr>
          </a:p>
        </p:txBody>
      </p:sp>
      <p:sp>
        <p:nvSpPr>
          <p:cNvPr id="35" name="TextBox 34">
            <a:extLst>
              <a:ext uri="{FF2B5EF4-FFF2-40B4-BE49-F238E27FC236}">
                <a16:creationId xmlns:a16="http://schemas.microsoft.com/office/drawing/2014/main" id="{85DA80C8-5EB8-1214-90AA-EB6169FD4385}"/>
              </a:ext>
            </a:extLst>
          </p:cNvPr>
          <p:cNvSpPr txBox="1"/>
          <p:nvPr/>
        </p:nvSpPr>
        <p:spPr>
          <a:xfrm>
            <a:off x="9101944" y="2828836"/>
            <a:ext cx="2918606" cy="646331"/>
          </a:xfrm>
          <a:prstGeom prst="rect">
            <a:avLst/>
          </a:prstGeom>
          <a:noFill/>
        </p:spPr>
        <p:txBody>
          <a:bodyPr wrap="square">
            <a:spAutoFit/>
          </a:bodyPr>
          <a:lstStyle/>
          <a:p>
            <a:r>
              <a:rPr lang="en-US" sz="3600" b="1" i="0" dirty="0">
                <a:solidFill>
                  <a:schemeClr val="bg1"/>
                </a:solidFill>
                <a:effectLst/>
                <a:latin typeface="Montserrat" panose="00000500000000000000" pitchFamily="2" charset="0"/>
              </a:rPr>
              <a:t>INSIGHTS</a:t>
            </a:r>
            <a:endParaRPr lang="en-US" sz="3600" b="1" dirty="0">
              <a:solidFill>
                <a:schemeClr val="bg1"/>
              </a:solidFill>
              <a:latin typeface="Montserrat" panose="00000500000000000000" pitchFamily="2" charset="0"/>
            </a:endParaRPr>
          </a:p>
        </p:txBody>
      </p:sp>
      <p:pic>
        <p:nvPicPr>
          <p:cNvPr id="36" name="Picture 2" descr="Photo stressed unhappy scared crying woman victim in fear with closed mouth on a dark black">
            <a:extLst>
              <a:ext uri="{FF2B5EF4-FFF2-40B4-BE49-F238E27FC236}">
                <a16:creationId xmlns:a16="http://schemas.microsoft.com/office/drawing/2014/main" id="{3931066B-A6AD-5C33-7EA0-70DC548CA37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5694"/>
          <a:stretch/>
        </p:blipFill>
        <p:spPr bwMode="auto">
          <a:xfrm>
            <a:off x="6799752" y="1183066"/>
            <a:ext cx="1945696" cy="137434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Photo kidnapped woman tied with rope - abuse and violence concept">
            <a:extLst>
              <a:ext uri="{FF2B5EF4-FFF2-40B4-BE49-F238E27FC236}">
                <a16:creationId xmlns:a16="http://schemas.microsoft.com/office/drawing/2014/main" id="{6C7F1931-2A2A-3B81-6680-178179171C9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98386" y="2750039"/>
            <a:ext cx="1966107" cy="137434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Photo prison watchtower protected by wire of prison fence.white prison wall and guard tower with coiled barbed wire.criminal justice imprisonment concept">
            <a:extLst>
              <a:ext uri="{FF2B5EF4-FFF2-40B4-BE49-F238E27FC236}">
                <a16:creationId xmlns:a16="http://schemas.microsoft.com/office/drawing/2014/main" id="{B64F37D0-F946-1A76-01C8-52CE64BCBF9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4540"/>
          <a:stretch/>
        </p:blipFill>
        <p:spPr bwMode="auto">
          <a:xfrm>
            <a:off x="6798386" y="4317011"/>
            <a:ext cx="1945564" cy="1357651"/>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84B408DE-05AE-C677-B37E-00603760B179}"/>
              </a:ext>
            </a:extLst>
          </p:cNvPr>
          <p:cNvGrpSpPr/>
          <p:nvPr/>
        </p:nvGrpSpPr>
        <p:grpSpPr>
          <a:xfrm>
            <a:off x="113920" y="121284"/>
            <a:ext cx="2288084" cy="364321"/>
            <a:chOff x="182160" y="148580"/>
            <a:chExt cx="2288084" cy="364321"/>
          </a:xfrm>
        </p:grpSpPr>
        <p:pic>
          <p:nvPicPr>
            <p:cNvPr id="43" name="Picture 42">
              <a:extLst>
                <a:ext uri="{FF2B5EF4-FFF2-40B4-BE49-F238E27FC236}">
                  <a16:creationId xmlns:a16="http://schemas.microsoft.com/office/drawing/2014/main" id="{AFDC0078-4A83-AEB8-6A86-42BC7C92DA5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2160" y="148580"/>
              <a:ext cx="364321" cy="364321"/>
            </a:xfrm>
            <a:prstGeom prst="rect">
              <a:avLst/>
            </a:prstGeom>
          </p:spPr>
        </p:pic>
        <p:sp>
          <p:nvSpPr>
            <p:cNvPr id="44" name="TextBox 43">
              <a:extLst>
                <a:ext uri="{FF2B5EF4-FFF2-40B4-BE49-F238E27FC236}">
                  <a16:creationId xmlns:a16="http://schemas.microsoft.com/office/drawing/2014/main" id="{8CB3C16B-A02B-1AAF-F2CD-FDC94512DF13}"/>
                </a:ext>
              </a:extLst>
            </p:cNvPr>
            <p:cNvSpPr txBox="1"/>
            <p:nvPr/>
          </p:nvSpPr>
          <p:spPr>
            <a:xfrm>
              <a:off x="546481" y="192241"/>
              <a:ext cx="1923763" cy="276999"/>
            </a:xfrm>
            <a:prstGeom prst="rect">
              <a:avLst/>
            </a:prstGeom>
            <a:noFill/>
          </p:spPr>
          <p:txBody>
            <a:bodyPr wrap="square">
              <a:spAutoFit/>
            </a:bodyPr>
            <a:lstStyle/>
            <a:p>
              <a:r>
                <a:rPr lang="en-US" sz="1200" i="0" dirty="0">
                  <a:effectLst/>
                  <a:latin typeface="Montserrat" panose="00000500000000000000" pitchFamily="2" charset="0"/>
                </a:rPr>
                <a:t>Women Safety</a:t>
              </a:r>
              <a:endParaRPr lang="en-US" sz="1200" dirty="0"/>
            </a:p>
          </p:txBody>
        </p:sp>
      </p:grpSp>
      <p:sp>
        <p:nvSpPr>
          <p:cNvPr id="2" name="TextBox 1">
            <a:extLst>
              <a:ext uri="{FF2B5EF4-FFF2-40B4-BE49-F238E27FC236}">
                <a16:creationId xmlns:a16="http://schemas.microsoft.com/office/drawing/2014/main" id="{8D99BF8D-35AC-8B10-C9AF-00DE60EF73FF}"/>
              </a:ext>
            </a:extLst>
          </p:cNvPr>
          <p:cNvSpPr txBox="1"/>
          <p:nvPr/>
        </p:nvSpPr>
        <p:spPr>
          <a:xfrm>
            <a:off x="1310936" y="564563"/>
            <a:ext cx="4857818" cy="646331"/>
          </a:xfrm>
          <a:prstGeom prst="rect">
            <a:avLst/>
          </a:prstGeom>
          <a:noFill/>
        </p:spPr>
        <p:txBody>
          <a:bodyPr wrap="square">
            <a:spAutoFit/>
          </a:bodyPr>
          <a:lstStyle/>
          <a:p>
            <a:r>
              <a:rPr lang="en-US" sz="3600" b="1" i="0" dirty="0">
                <a:solidFill>
                  <a:schemeClr val="tx1">
                    <a:lumMod val="85000"/>
                    <a:lumOff val="15000"/>
                  </a:schemeClr>
                </a:solidFill>
                <a:effectLst/>
                <a:latin typeface="Montserrat" panose="00000500000000000000" pitchFamily="2" charset="0"/>
              </a:rPr>
              <a:t>INSIGHTS</a:t>
            </a:r>
            <a:endParaRPr lang="en-US" sz="3600" b="1" dirty="0">
              <a:solidFill>
                <a:schemeClr val="tx1">
                  <a:lumMod val="85000"/>
                  <a:lumOff val="15000"/>
                </a:schemeClr>
              </a:solidFill>
            </a:endParaRPr>
          </a:p>
        </p:txBody>
      </p:sp>
    </p:spTree>
    <p:extLst>
      <p:ext uri="{BB962C8B-B14F-4D97-AF65-F5344CB8AC3E}">
        <p14:creationId xmlns:p14="http://schemas.microsoft.com/office/powerpoint/2010/main" val="26869203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5D6C6BD-F4B0-FF57-D1CC-69C3E8B0835D}"/>
              </a:ext>
            </a:extLst>
          </p:cNvPr>
          <p:cNvGrpSpPr/>
          <p:nvPr/>
        </p:nvGrpSpPr>
        <p:grpSpPr>
          <a:xfrm>
            <a:off x="1478949" y="1544190"/>
            <a:ext cx="8872151" cy="1884810"/>
            <a:chOff x="1659925" y="1622451"/>
            <a:chExt cx="8872151" cy="1884810"/>
          </a:xfrm>
        </p:grpSpPr>
        <p:sp>
          <p:nvSpPr>
            <p:cNvPr id="4" name="TextBox 3">
              <a:extLst>
                <a:ext uri="{FF2B5EF4-FFF2-40B4-BE49-F238E27FC236}">
                  <a16:creationId xmlns:a16="http://schemas.microsoft.com/office/drawing/2014/main" id="{AA022012-F0A4-EAD0-5433-F3D20941C3F8}"/>
                </a:ext>
              </a:extLst>
            </p:cNvPr>
            <p:cNvSpPr txBox="1"/>
            <p:nvPr/>
          </p:nvSpPr>
          <p:spPr>
            <a:xfrm>
              <a:off x="1659925" y="1622451"/>
              <a:ext cx="8872151" cy="12003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000000">
                      <a:lumMod val="75000"/>
                      <a:lumOff val="25000"/>
                    </a:srgbClr>
                  </a:solidFill>
                  <a:effectLst/>
                  <a:uLnTx/>
                  <a:uFillTx/>
                  <a:latin typeface="LORA" pitchFamily="2" charset="0"/>
                  <a:ea typeface="+mn-ea"/>
                  <a:cs typeface="Segoe UI" panose="020B0502040204020203" pitchFamily="34" charset="0"/>
                </a:rPr>
                <a:t>Thank You!</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LORA" pitchFamily="2" charset="0"/>
                  <a:ea typeface="+mn-ea"/>
                  <a:cs typeface="Segoe UI" panose="020B0502040204020203" pitchFamily="34" charset="0"/>
                </a:rPr>
                <a:t>We respect your valuable time </a:t>
              </a:r>
            </a:p>
          </p:txBody>
        </p:sp>
        <p:pic>
          <p:nvPicPr>
            <p:cNvPr id="12" name="Picture 12" descr="LinkedIn Logo – Free PNG format download (2022)">
              <a:hlinkClick r:id="rId2"/>
              <a:extLst>
                <a:ext uri="{FF2B5EF4-FFF2-40B4-BE49-F238E27FC236}">
                  <a16:creationId xmlns:a16="http://schemas.microsoft.com/office/drawing/2014/main" id="{0A229943-033E-CDA0-BDDA-4C18F914351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91168" y="3067998"/>
              <a:ext cx="780913" cy="439263"/>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15">
            <a:hlinkClick r:id="rId4"/>
            <a:extLst>
              <a:ext uri="{FF2B5EF4-FFF2-40B4-BE49-F238E27FC236}">
                <a16:creationId xmlns:a16="http://schemas.microsoft.com/office/drawing/2014/main" id="{49987E35-2BF2-9CD5-0419-EB6F48302877}"/>
              </a:ext>
            </a:extLst>
          </p:cNvPr>
          <p:cNvPicPr>
            <a:picLocks noChangeAspect="1"/>
          </p:cNvPicPr>
          <p:nvPr/>
        </p:nvPicPr>
        <p:blipFill>
          <a:blip r:embed="rId5"/>
          <a:stretch>
            <a:fillRect/>
          </a:stretch>
        </p:blipFill>
        <p:spPr>
          <a:xfrm>
            <a:off x="6410187" y="2962275"/>
            <a:ext cx="466725" cy="466725"/>
          </a:xfrm>
          <a:prstGeom prst="rect">
            <a:avLst/>
          </a:prstGeom>
        </p:spPr>
      </p:pic>
    </p:spTree>
    <p:extLst>
      <p:ext uri="{BB962C8B-B14F-4D97-AF65-F5344CB8AC3E}">
        <p14:creationId xmlns:p14="http://schemas.microsoft.com/office/powerpoint/2010/main" val="40761518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DDCC0FFD-27F1-386D-6432-28D351489600}"/>
              </a:ext>
            </a:extLst>
          </p:cNvPr>
          <p:cNvGrpSpPr/>
          <p:nvPr/>
        </p:nvGrpSpPr>
        <p:grpSpPr>
          <a:xfrm>
            <a:off x="9268989" y="0"/>
            <a:ext cx="2923011" cy="6858000"/>
            <a:chOff x="0" y="0"/>
            <a:chExt cx="1154770" cy="2709333"/>
          </a:xfrm>
        </p:grpSpPr>
        <p:sp>
          <p:nvSpPr>
            <p:cNvPr id="3" name="Freeform 3">
              <a:extLst>
                <a:ext uri="{FF2B5EF4-FFF2-40B4-BE49-F238E27FC236}">
                  <a16:creationId xmlns:a16="http://schemas.microsoft.com/office/drawing/2014/main" id="{FE543A72-98E3-6ED1-8359-46EB24FEC17A}"/>
                </a:ext>
              </a:extLst>
            </p:cNvPr>
            <p:cNvSpPr/>
            <p:nvPr/>
          </p:nvSpPr>
          <p:spPr>
            <a:xfrm>
              <a:off x="0" y="0"/>
              <a:ext cx="1154770" cy="2709333"/>
            </a:xfrm>
            <a:custGeom>
              <a:avLst/>
              <a:gdLst/>
              <a:ahLst/>
              <a:cxnLst/>
              <a:rect l="l" t="t" r="r" b="b"/>
              <a:pathLst>
                <a:path w="1154770" h="2709333">
                  <a:moveTo>
                    <a:pt x="0" y="0"/>
                  </a:moveTo>
                  <a:lnTo>
                    <a:pt x="1154770" y="0"/>
                  </a:lnTo>
                  <a:lnTo>
                    <a:pt x="1154770" y="2709333"/>
                  </a:lnTo>
                  <a:lnTo>
                    <a:pt x="0" y="2709333"/>
                  </a:lnTo>
                  <a:close/>
                </a:path>
              </a:pathLst>
            </a:custGeom>
            <a:solidFill>
              <a:srgbClr val="FF374B"/>
            </a:solidFill>
          </p:spPr>
        </p:sp>
        <p:sp>
          <p:nvSpPr>
            <p:cNvPr id="4" name="TextBox 4">
              <a:extLst>
                <a:ext uri="{FF2B5EF4-FFF2-40B4-BE49-F238E27FC236}">
                  <a16:creationId xmlns:a16="http://schemas.microsoft.com/office/drawing/2014/main" id="{2E7C10CC-417D-7668-C0EE-8EF8100397F6}"/>
                </a:ext>
              </a:extLst>
            </p:cNvPr>
            <p:cNvSpPr txBox="1"/>
            <p:nvPr/>
          </p:nvSpPr>
          <p:spPr>
            <a:xfrm>
              <a:off x="0" y="-28575"/>
              <a:ext cx="812800" cy="841375"/>
            </a:xfrm>
            <a:prstGeom prst="rect">
              <a:avLst/>
            </a:prstGeom>
          </p:spPr>
          <p:txBody>
            <a:bodyPr lIns="33867" tIns="33867" rIns="33867" bIns="33867" rtlCol="0" anchor="ctr"/>
            <a:lstStyle/>
            <a:p>
              <a:pPr algn="ctr" defTabSz="609630">
                <a:lnSpc>
                  <a:spcPts val="1586"/>
                </a:lnSpc>
              </a:pPr>
              <a:endParaRPr sz="1200">
                <a:solidFill>
                  <a:prstClr val="black"/>
                </a:solidFill>
                <a:latin typeface="Calibri"/>
              </a:endParaRPr>
            </a:p>
          </p:txBody>
        </p:sp>
      </p:grpSp>
      <p:sp>
        <p:nvSpPr>
          <p:cNvPr id="7" name="TextBox 6">
            <a:extLst>
              <a:ext uri="{FF2B5EF4-FFF2-40B4-BE49-F238E27FC236}">
                <a16:creationId xmlns:a16="http://schemas.microsoft.com/office/drawing/2014/main" id="{144A4454-809E-1FDA-EF5D-F73067FA1A3D}"/>
              </a:ext>
            </a:extLst>
          </p:cNvPr>
          <p:cNvSpPr txBox="1"/>
          <p:nvPr/>
        </p:nvSpPr>
        <p:spPr>
          <a:xfrm>
            <a:off x="408215" y="427949"/>
            <a:ext cx="6097554"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dirty="0">
                <a:solidFill>
                  <a:prstClr val="black">
                    <a:lumMod val="85000"/>
                    <a:lumOff val="15000"/>
                  </a:prstClr>
                </a:solidFill>
                <a:latin typeface="Montserrat" panose="00000500000000000000" pitchFamily="2" charset="0"/>
              </a:rPr>
              <a:t>Contents</a:t>
            </a:r>
            <a:endParaRPr kumimoji="0" lang="en-US" sz="3600" b="1" i="0" u="none" strike="noStrike" kern="1200" cap="none" spc="0" normalizeH="0" baseline="0" noProof="0" dirty="0">
              <a:ln>
                <a:noFill/>
              </a:ln>
              <a:solidFill>
                <a:prstClr val="black">
                  <a:lumMod val="85000"/>
                  <a:lumOff val="15000"/>
                </a:prstClr>
              </a:solidFill>
              <a:effectLst/>
              <a:uLnTx/>
              <a:uFillTx/>
              <a:latin typeface="Calibri"/>
              <a:ea typeface="+mn-ea"/>
              <a:cs typeface="+mn-cs"/>
            </a:endParaRPr>
          </a:p>
        </p:txBody>
      </p:sp>
      <p:sp>
        <p:nvSpPr>
          <p:cNvPr id="8" name="TextBox 7">
            <a:extLst>
              <a:ext uri="{FF2B5EF4-FFF2-40B4-BE49-F238E27FC236}">
                <a16:creationId xmlns:a16="http://schemas.microsoft.com/office/drawing/2014/main" id="{D3792479-8123-DC32-02B3-2D1D67E8CF82}"/>
              </a:ext>
            </a:extLst>
          </p:cNvPr>
          <p:cNvSpPr txBox="1"/>
          <p:nvPr/>
        </p:nvSpPr>
        <p:spPr>
          <a:xfrm>
            <a:off x="1634025" y="872142"/>
            <a:ext cx="6352204" cy="5482719"/>
          </a:xfrm>
          <a:prstGeom prst="rect">
            <a:avLst/>
          </a:prstGeom>
          <a:noFill/>
        </p:spPr>
        <p:txBody>
          <a:bodyPr wrap="square" numCol="1" rtlCol="0">
            <a:spAutoFit/>
          </a:bodyPr>
          <a:lstStyle/>
          <a:p>
            <a:pPr marL="342900" indent="-342900" algn="just">
              <a:lnSpc>
                <a:spcPct val="250000"/>
              </a:lnSpc>
              <a:buFont typeface="Wingdings" panose="05000000000000000000" pitchFamily="2" charset="2"/>
              <a:buChar char="§"/>
            </a:pPr>
            <a:r>
              <a:rPr lang="en-IN" sz="2400" dirty="0"/>
              <a:t>Introduction </a:t>
            </a:r>
          </a:p>
          <a:p>
            <a:pPr marL="342900" indent="-342900" algn="just">
              <a:lnSpc>
                <a:spcPct val="250000"/>
              </a:lnSpc>
              <a:buFont typeface="Wingdings" panose="05000000000000000000" pitchFamily="2" charset="2"/>
              <a:buChar char="§"/>
            </a:pPr>
            <a:r>
              <a:rPr lang="en-US" sz="2400" dirty="0"/>
              <a:t>Data Analysis with SQL and Power BI</a:t>
            </a:r>
          </a:p>
          <a:p>
            <a:pPr marL="342900" indent="-342900" algn="just">
              <a:lnSpc>
                <a:spcPct val="250000"/>
              </a:lnSpc>
              <a:buFont typeface="Wingdings" panose="05000000000000000000" pitchFamily="2" charset="2"/>
              <a:buChar char="§"/>
            </a:pPr>
            <a:r>
              <a:rPr lang="en-IN" sz="2400" dirty="0"/>
              <a:t>Dashboard  </a:t>
            </a:r>
          </a:p>
          <a:p>
            <a:pPr marL="342900" indent="-342900" algn="just">
              <a:lnSpc>
                <a:spcPct val="250000"/>
              </a:lnSpc>
              <a:buFont typeface="Wingdings" panose="05000000000000000000" pitchFamily="2" charset="2"/>
              <a:buChar char="§"/>
            </a:pPr>
            <a:r>
              <a:rPr lang="en-IN" sz="2400" dirty="0"/>
              <a:t>Type of crimes</a:t>
            </a:r>
          </a:p>
          <a:p>
            <a:pPr marL="342900" indent="-342900" algn="just">
              <a:lnSpc>
                <a:spcPct val="250000"/>
              </a:lnSpc>
              <a:buFont typeface="Wingdings" panose="05000000000000000000" pitchFamily="2" charset="2"/>
              <a:buChar char="§"/>
            </a:pPr>
            <a:r>
              <a:rPr lang="en-IN" sz="2400" dirty="0"/>
              <a:t>Safety </a:t>
            </a:r>
            <a:r>
              <a:rPr lang="en-IN" sz="2400" dirty="0" err="1"/>
              <a:t>Measuares</a:t>
            </a:r>
            <a:r>
              <a:rPr lang="en-IN" sz="2400" dirty="0"/>
              <a:t> </a:t>
            </a:r>
          </a:p>
          <a:p>
            <a:pPr marL="342900" indent="-342900" algn="just">
              <a:lnSpc>
                <a:spcPct val="250000"/>
              </a:lnSpc>
              <a:buFont typeface="Wingdings" panose="05000000000000000000" pitchFamily="2" charset="2"/>
              <a:buChar char="§"/>
            </a:pPr>
            <a:r>
              <a:rPr lang="en-IN" sz="2400" dirty="0"/>
              <a:t>Insights </a:t>
            </a:r>
          </a:p>
        </p:txBody>
      </p:sp>
      <p:sp>
        <p:nvSpPr>
          <p:cNvPr id="14" name="AutoShape 13">
            <a:extLst>
              <a:ext uri="{FF2B5EF4-FFF2-40B4-BE49-F238E27FC236}">
                <a16:creationId xmlns:a16="http://schemas.microsoft.com/office/drawing/2014/main" id="{EEB526EC-E8BD-C184-F53E-6F8B574C6C0E}"/>
              </a:ext>
            </a:extLst>
          </p:cNvPr>
          <p:cNvSpPr/>
          <p:nvPr/>
        </p:nvSpPr>
        <p:spPr>
          <a:xfrm rot="-5400000">
            <a:off x="-910997" y="3800187"/>
            <a:ext cx="4733926" cy="774"/>
          </a:xfrm>
          <a:prstGeom prst="line">
            <a:avLst/>
          </a:prstGeom>
          <a:ln w="19050" cap="flat">
            <a:solidFill>
              <a:srgbClr val="FFFFFF"/>
            </a:solidFill>
            <a:prstDash val="solid"/>
            <a:headEnd type="none" w="sm" len="sm"/>
            <a:tailEnd type="none" w="sm" len="sm"/>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DDCC0FFD-27F1-386D-6432-28D351489600}"/>
              </a:ext>
            </a:extLst>
          </p:cNvPr>
          <p:cNvGrpSpPr/>
          <p:nvPr/>
        </p:nvGrpSpPr>
        <p:grpSpPr>
          <a:xfrm>
            <a:off x="9268989" y="0"/>
            <a:ext cx="2923011" cy="6858000"/>
            <a:chOff x="0" y="0"/>
            <a:chExt cx="1154770" cy="2709333"/>
          </a:xfrm>
        </p:grpSpPr>
        <p:sp>
          <p:nvSpPr>
            <p:cNvPr id="3" name="Freeform 3">
              <a:extLst>
                <a:ext uri="{FF2B5EF4-FFF2-40B4-BE49-F238E27FC236}">
                  <a16:creationId xmlns:a16="http://schemas.microsoft.com/office/drawing/2014/main" id="{FE543A72-98E3-6ED1-8359-46EB24FEC17A}"/>
                </a:ext>
              </a:extLst>
            </p:cNvPr>
            <p:cNvSpPr/>
            <p:nvPr/>
          </p:nvSpPr>
          <p:spPr>
            <a:xfrm>
              <a:off x="0" y="0"/>
              <a:ext cx="1154770" cy="2709333"/>
            </a:xfrm>
            <a:custGeom>
              <a:avLst/>
              <a:gdLst/>
              <a:ahLst/>
              <a:cxnLst/>
              <a:rect l="l" t="t" r="r" b="b"/>
              <a:pathLst>
                <a:path w="1154770" h="2709333">
                  <a:moveTo>
                    <a:pt x="0" y="0"/>
                  </a:moveTo>
                  <a:lnTo>
                    <a:pt x="1154770" y="0"/>
                  </a:lnTo>
                  <a:lnTo>
                    <a:pt x="1154770" y="2709333"/>
                  </a:lnTo>
                  <a:lnTo>
                    <a:pt x="0" y="2709333"/>
                  </a:lnTo>
                  <a:close/>
                </a:path>
              </a:pathLst>
            </a:custGeom>
            <a:solidFill>
              <a:srgbClr val="FF374B"/>
            </a:solidFill>
          </p:spPr>
        </p:sp>
        <p:sp>
          <p:nvSpPr>
            <p:cNvPr id="4" name="TextBox 4">
              <a:extLst>
                <a:ext uri="{FF2B5EF4-FFF2-40B4-BE49-F238E27FC236}">
                  <a16:creationId xmlns:a16="http://schemas.microsoft.com/office/drawing/2014/main" id="{2E7C10CC-417D-7668-C0EE-8EF8100397F6}"/>
                </a:ext>
              </a:extLst>
            </p:cNvPr>
            <p:cNvSpPr txBox="1"/>
            <p:nvPr/>
          </p:nvSpPr>
          <p:spPr>
            <a:xfrm>
              <a:off x="0" y="-28575"/>
              <a:ext cx="812800" cy="841375"/>
            </a:xfrm>
            <a:prstGeom prst="rect">
              <a:avLst/>
            </a:prstGeom>
          </p:spPr>
          <p:txBody>
            <a:bodyPr lIns="33867" tIns="33867" rIns="33867" bIns="33867" rtlCol="0" anchor="ctr"/>
            <a:lstStyle/>
            <a:p>
              <a:pPr algn="ctr" defTabSz="609630">
                <a:lnSpc>
                  <a:spcPts val="1586"/>
                </a:lnSpc>
              </a:pPr>
              <a:endParaRPr sz="1200">
                <a:solidFill>
                  <a:prstClr val="black"/>
                </a:solidFill>
                <a:latin typeface="Calibri"/>
              </a:endParaRPr>
            </a:p>
          </p:txBody>
        </p:sp>
      </p:grpSp>
      <p:sp>
        <p:nvSpPr>
          <p:cNvPr id="7" name="TextBox 6">
            <a:extLst>
              <a:ext uri="{FF2B5EF4-FFF2-40B4-BE49-F238E27FC236}">
                <a16:creationId xmlns:a16="http://schemas.microsoft.com/office/drawing/2014/main" id="{144A4454-809E-1FDA-EF5D-F73067FA1A3D}"/>
              </a:ext>
            </a:extLst>
          </p:cNvPr>
          <p:cNvSpPr txBox="1"/>
          <p:nvPr/>
        </p:nvSpPr>
        <p:spPr>
          <a:xfrm>
            <a:off x="983215" y="607978"/>
            <a:ext cx="6097554"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lumMod val="85000"/>
                    <a:lumOff val="15000"/>
                  </a:prstClr>
                </a:solidFill>
                <a:effectLst/>
                <a:uLnTx/>
                <a:uFillTx/>
                <a:latin typeface="Calibri"/>
                <a:ea typeface="+mn-ea"/>
                <a:cs typeface="+mn-cs"/>
              </a:rPr>
              <a:t>Introduction </a:t>
            </a:r>
          </a:p>
        </p:txBody>
      </p:sp>
      <p:sp>
        <p:nvSpPr>
          <p:cNvPr id="8" name="TextBox 7">
            <a:extLst>
              <a:ext uri="{FF2B5EF4-FFF2-40B4-BE49-F238E27FC236}">
                <a16:creationId xmlns:a16="http://schemas.microsoft.com/office/drawing/2014/main" id="{D3792479-8123-DC32-02B3-2D1D67E8CF82}"/>
              </a:ext>
            </a:extLst>
          </p:cNvPr>
          <p:cNvSpPr txBox="1"/>
          <p:nvPr/>
        </p:nvSpPr>
        <p:spPr>
          <a:xfrm>
            <a:off x="865611" y="1641097"/>
            <a:ext cx="8312408" cy="1839221"/>
          </a:xfrm>
          <a:prstGeom prst="rect">
            <a:avLst/>
          </a:prstGeom>
          <a:noFill/>
        </p:spPr>
        <p:txBody>
          <a:bodyPr wrap="square" numCol="1" rtlCol="0">
            <a:spAutoFit/>
          </a:bodyPr>
          <a:lstStyle/>
          <a:p>
            <a:pPr algn="just">
              <a:lnSpc>
                <a:spcPct val="250000"/>
              </a:lnSpc>
            </a:pPr>
            <a:r>
              <a:rPr lang="en-IN" sz="1600" dirty="0"/>
              <a:t>Crime Analysis Against is one of most common reported cases in India in this  crime  analysis against women I have designed a based on the crime analysis dataset from 2010 to 2014 using Power bi and SQL </a:t>
            </a:r>
          </a:p>
        </p:txBody>
      </p:sp>
      <p:sp>
        <p:nvSpPr>
          <p:cNvPr id="5" name="AutoShape 13">
            <a:extLst>
              <a:ext uri="{FF2B5EF4-FFF2-40B4-BE49-F238E27FC236}">
                <a16:creationId xmlns:a16="http://schemas.microsoft.com/office/drawing/2014/main" id="{4F28D78D-FB6C-0497-E7FF-A600FEFD1DC1}"/>
              </a:ext>
            </a:extLst>
          </p:cNvPr>
          <p:cNvSpPr/>
          <p:nvPr/>
        </p:nvSpPr>
        <p:spPr>
          <a:xfrm rot="16200000" flipV="1">
            <a:off x="-356015" y="2629579"/>
            <a:ext cx="2261313" cy="1"/>
          </a:xfrm>
          <a:prstGeom prst="line">
            <a:avLst/>
          </a:prstGeom>
          <a:ln w="19050" cap="flat">
            <a:solidFill>
              <a:srgbClr val="FFFFFF"/>
            </a:solidFill>
            <a:prstDash val="solid"/>
            <a:headEnd type="none" w="sm" len="sm"/>
            <a:tailEnd type="none" w="sm" len="sm"/>
          </a:ln>
        </p:spPr>
      </p:sp>
    </p:spTree>
    <p:extLst>
      <p:ext uri="{BB962C8B-B14F-4D97-AF65-F5344CB8AC3E}">
        <p14:creationId xmlns:p14="http://schemas.microsoft.com/office/powerpoint/2010/main" val="1103469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DDCC0FFD-27F1-386D-6432-28D351489600}"/>
              </a:ext>
            </a:extLst>
          </p:cNvPr>
          <p:cNvGrpSpPr/>
          <p:nvPr/>
        </p:nvGrpSpPr>
        <p:grpSpPr>
          <a:xfrm>
            <a:off x="9268989" y="0"/>
            <a:ext cx="2923011" cy="6858000"/>
            <a:chOff x="0" y="0"/>
            <a:chExt cx="1154770" cy="2709333"/>
          </a:xfrm>
        </p:grpSpPr>
        <p:sp>
          <p:nvSpPr>
            <p:cNvPr id="3" name="Freeform 3">
              <a:extLst>
                <a:ext uri="{FF2B5EF4-FFF2-40B4-BE49-F238E27FC236}">
                  <a16:creationId xmlns:a16="http://schemas.microsoft.com/office/drawing/2014/main" id="{FE543A72-98E3-6ED1-8359-46EB24FEC17A}"/>
                </a:ext>
              </a:extLst>
            </p:cNvPr>
            <p:cNvSpPr/>
            <p:nvPr/>
          </p:nvSpPr>
          <p:spPr>
            <a:xfrm>
              <a:off x="0" y="0"/>
              <a:ext cx="1154770" cy="2709333"/>
            </a:xfrm>
            <a:custGeom>
              <a:avLst/>
              <a:gdLst/>
              <a:ahLst/>
              <a:cxnLst/>
              <a:rect l="l" t="t" r="r" b="b"/>
              <a:pathLst>
                <a:path w="1154770" h="2709333">
                  <a:moveTo>
                    <a:pt x="0" y="0"/>
                  </a:moveTo>
                  <a:lnTo>
                    <a:pt x="1154770" y="0"/>
                  </a:lnTo>
                  <a:lnTo>
                    <a:pt x="1154770" y="2709333"/>
                  </a:lnTo>
                  <a:lnTo>
                    <a:pt x="0" y="2709333"/>
                  </a:lnTo>
                  <a:close/>
                </a:path>
              </a:pathLst>
            </a:custGeom>
            <a:solidFill>
              <a:srgbClr val="FF374B"/>
            </a:solidFill>
          </p:spPr>
        </p:sp>
        <p:sp>
          <p:nvSpPr>
            <p:cNvPr id="4" name="TextBox 4">
              <a:extLst>
                <a:ext uri="{FF2B5EF4-FFF2-40B4-BE49-F238E27FC236}">
                  <a16:creationId xmlns:a16="http://schemas.microsoft.com/office/drawing/2014/main" id="{2E7C10CC-417D-7668-C0EE-8EF8100397F6}"/>
                </a:ext>
              </a:extLst>
            </p:cNvPr>
            <p:cNvSpPr txBox="1"/>
            <p:nvPr/>
          </p:nvSpPr>
          <p:spPr>
            <a:xfrm>
              <a:off x="0" y="-28575"/>
              <a:ext cx="812800" cy="841375"/>
            </a:xfrm>
            <a:prstGeom prst="rect">
              <a:avLst/>
            </a:prstGeom>
          </p:spPr>
          <p:txBody>
            <a:bodyPr lIns="33867" tIns="33867" rIns="33867" bIns="33867" rtlCol="0" anchor="ctr"/>
            <a:lstStyle/>
            <a:p>
              <a:pPr algn="ctr" defTabSz="609630">
                <a:lnSpc>
                  <a:spcPts val="1586"/>
                </a:lnSpc>
              </a:pPr>
              <a:endParaRPr sz="1200">
                <a:solidFill>
                  <a:prstClr val="black"/>
                </a:solidFill>
                <a:latin typeface="Calibri"/>
              </a:endParaRPr>
            </a:p>
          </p:txBody>
        </p:sp>
      </p:grpSp>
      <p:sp>
        <p:nvSpPr>
          <p:cNvPr id="7" name="TextBox 6">
            <a:extLst>
              <a:ext uri="{FF2B5EF4-FFF2-40B4-BE49-F238E27FC236}">
                <a16:creationId xmlns:a16="http://schemas.microsoft.com/office/drawing/2014/main" id="{144A4454-809E-1FDA-EF5D-F73067FA1A3D}"/>
              </a:ext>
            </a:extLst>
          </p:cNvPr>
          <p:cNvSpPr txBox="1"/>
          <p:nvPr/>
        </p:nvSpPr>
        <p:spPr>
          <a:xfrm>
            <a:off x="983215" y="607978"/>
            <a:ext cx="6097554"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dirty="0">
                <a:solidFill>
                  <a:prstClr val="black">
                    <a:lumMod val="85000"/>
                    <a:lumOff val="15000"/>
                  </a:prstClr>
                </a:solidFill>
                <a:latin typeface="Calibri"/>
              </a:rPr>
              <a:t>Data Analysis Using SQL </a:t>
            </a:r>
            <a:r>
              <a:rPr kumimoji="0" lang="en-US" sz="3600" b="1" i="0" u="none" strike="noStrike" kern="1200" cap="none" spc="0" normalizeH="0" baseline="0" noProof="0" dirty="0">
                <a:ln>
                  <a:noFill/>
                </a:ln>
                <a:solidFill>
                  <a:prstClr val="black">
                    <a:lumMod val="85000"/>
                    <a:lumOff val="15000"/>
                  </a:prstClr>
                </a:solidFill>
                <a:effectLst/>
                <a:uLnTx/>
                <a:uFillTx/>
                <a:latin typeface="Calibri"/>
                <a:ea typeface="+mn-ea"/>
                <a:cs typeface="+mn-cs"/>
              </a:rPr>
              <a:t> </a:t>
            </a:r>
          </a:p>
        </p:txBody>
      </p:sp>
      <p:sp>
        <p:nvSpPr>
          <p:cNvPr id="5" name="AutoShape 13">
            <a:extLst>
              <a:ext uri="{FF2B5EF4-FFF2-40B4-BE49-F238E27FC236}">
                <a16:creationId xmlns:a16="http://schemas.microsoft.com/office/drawing/2014/main" id="{4F28D78D-FB6C-0497-E7FF-A600FEFD1DC1}"/>
              </a:ext>
            </a:extLst>
          </p:cNvPr>
          <p:cNvSpPr/>
          <p:nvPr/>
        </p:nvSpPr>
        <p:spPr>
          <a:xfrm rot="16200000">
            <a:off x="-1643742" y="3917105"/>
            <a:ext cx="4836566" cy="199"/>
          </a:xfrm>
          <a:prstGeom prst="line">
            <a:avLst/>
          </a:prstGeom>
          <a:ln w="19050" cap="flat">
            <a:solidFill>
              <a:srgbClr val="FFFFFF"/>
            </a:solidFill>
            <a:prstDash val="solid"/>
            <a:headEnd type="none" w="sm" len="sm"/>
            <a:tailEnd type="none" w="sm" len="sm"/>
          </a:ln>
        </p:spPr>
      </p:sp>
      <p:sp>
        <p:nvSpPr>
          <p:cNvPr id="6" name="TextBox 5">
            <a:extLst>
              <a:ext uri="{FF2B5EF4-FFF2-40B4-BE49-F238E27FC236}">
                <a16:creationId xmlns:a16="http://schemas.microsoft.com/office/drawing/2014/main" id="{7C18A012-6CC7-B106-026D-5C151DD6A5E3}"/>
              </a:ext>
            </a:extLst>
          </p:cNvPr>
          <p:cNvSpPr txBox="1"/>
          <p:nvPr/>
        </p:nvSpPr>
        <p:spPr>
          <a:xfrm>
            <a:off x="983215" y="1426674"/>
            <a:ext cx="7669763" cy="1295868"/>
          </a:xfrm>
          <a:prstGeom prst="rect">
            <a:avLst/>
          </a:prstGeom>
          <a:noFill/>
        </p:spPr>
        <p:txBody>
          <a:bodyPr wrap="square" rtlCol="0">
            <a:spAutoFit/>
          </a:bodyPr>
          <a:lstStyle/>
          <a:p>
            <a:pPr>
              <a:lnSpc>
                <a:spcPct val="150000"/>
              </a:lnSpc>
            </a:pPr>
            <a:r>
              <a:rPr lang="en-IN" b="1" dirty="0"/>
              <a:t>Top 10 States :</a:t>
            </a:r>
          </a:p>
          <a:p>
            <a:pPr>
              <a:lnSpc>
                <a:spcPct val="150000"/>
              </a:lnSpc>
            </a:pPr>
            <a:r>
              <a:rPr lang="en-IN" dirty="0"/>
              <a:t>Here is the SQL query to retrieve the top 10 states which are getting highest crime reports based Rapes  against women's  </a:t>
            </a:r>
          </a:p>
        </p:txBody>
      </p:sp>
      <p:sp>
        <p:nvSpPr>
          <p:cNvPr id="15" name="TextBox 14">
            <a:extLst>
              <a:ext uri="{FF2B5EF4-FFF2-40B4-BE49-F238E27FC236}">
                <a16:creationId xmlns:a16="http://schemas.microsoft.com/office/drawing/2014/main" id="{4F59B9DB-8140-18B4-479B-99DAC105C92D}"/>
              </a:ext>
            </a:extLst>
          </p:cNvPr>
          <p:cNvSpPr txBox="1"/>
          <p:nvPr/>
        </p:nvSpPr>
        <p:spPr>
          <a:xfrm>
            <a:off x="2185309" y="3244334"/>
            <a:ext cx="2836506" cy="369332"/>
          </a:xfrm>
          <a:prstGeom prst="rect">
            <a:avLst/>
          </a:prstGeom>
          <a:noFill/>
        </p:spPr>
        <p:txBody>
          <a:bodyPr wrap="square" rtlCol="0">
            <a:spAutoFit/>
          </a:bodyPr>
          <a:lstStyle/>
          <a:p>
            <a:r>
              <a:rPr lang="en-IN" b="1" dirty="0"/>
              <a:t>QUERY</a:t>
            </a:r>
          </a:p>
        </p:txBody>
      </p:sp>
      <p:pic>
        <p:nvPicPr>
          <p:cNvPr id="20" name="Picture 19">
            <a:extLst>
              <a:ext uri="{FF2B5EF4-FFF2-40B4-BE49-F238E27FC236}">
                <a16:creationId xmlns:a16="http://schemas.microsoft.com/office/drawing/2014/main" id="{63D9F104-A94B-25B9-CB2C-B78A2C47AB06}"/>
              </a:ext>
            </a:extLst>
          </p:cNvPr>
          <p:cNvPicPr>
            <a:picLocks noChangeAspect="1"/>
          </p:cNvPicPr>
          <p:nvPr/>
        </p:nvPicPr>
        <p:blipFill>
          <a:blip r:embed="rId2"/>
          <a:stretch>
            <a:fillRect/>
          </a:stretch>
        </p:blipFill>
        <p:spPr>
          <a:xfrm>
            <a:off x="2610337" y="3760990"/>
            <a:ext cx="4153480" cy="1743318"/>
          </a:xfrm>
          <a:prstGeom prst="rect">
            <a:avLst/>
          </a:prstGeom>
        </p:spPr>
      </p:pic>
    </p:spTree>
    <p:extLst>
      <p:ext uri="{BB962C8B-B14F-4D97-AF65-F5344CB8AC3E}">
        <p14:creationId xmlns:p14="http://schemas.microsoft.com/office/powerpoint/2010/main" val="735241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DDCC0FFD-27F1-386D-6432-28D351489600}"/>
              </a:ext>
            </a:extLst>
          </p:cNvPr>
          <p:cNvGrpSpPr/>
          <p:nvPr/>
        </p:nvGrpSpPr>
        <p:grpSpPr>
          <a:xfrm>
            <a:off x="9268989" y="0"/>
            <a:ext cx="2923011" cy="6858000"/>
            <a:chOff x="0" y="0"/>
            <a:chExt cx="1154770" cy="2709333"/>
          </a:xfrm>
        </p:grpSpPr>
        <p:sp>
          <p:nvSpPr>
            <p:cNvPr id="3" name="Freeform 3">
              <a:extLst>
                <a:ext uri="{FF2B5EF4-FFF2-40B4-BE49-F238E27FC236}">
                  <a16:creationId xmlns:a16="http://schemas.microsoft.com/office/drawing/2014/main" id="{FE543A72-98E3-6ED1-8359-46EB24FEC17A}"/>
                </a:ext>
              </a:extLst>
            </p:cNvPr>
            <p:cNvSpPr/>
            <p:nvPr/>
          </p:nvSpPr>
          <p:spPr>
            <a:xfrm>
              <a:off x="0" y="0"/>
              <a:ext cx="1154770" cy="2709333"/>
            </a:xfrm>
            <a:custGeom>
              <a:avLst/>
              <a:gdLst/>
              <a:ahLst/>
              <a:cxnLst/>
              <a:rect l="l" t="t" r="r" b="b"/>
              <a:pathLst>
                <a:path w="1154770" h="2709333">
                  <a:moveTo>
                    <a:pt x="0" y="0"/>
                  </a:moveTo>
                  <a:lnTo>
                    <a:pt x="1154770" y="0"/>
                  </a:lnTo>
                  <a:lnTo>
                    <a:pt x="1154770" y="2709333"/>
                  </a:lnTo>
                  <a:lnTo>
                    <a:pt x="0" y="2709333"/>
                  </a:lnTo>
                  <a:close/>
                </a:path>
              </a:pathLst>
            </a:custGeom>
            <a:solidFill>
              <a:srgbClr val="FF374B"/>
            </a:solidFill>
          </p:spPr>
        </p:sp>
        <p:sp>
          <p:nvSpPr>
            <p:cNvPr id="4" name="TextBox 4">
              <a:extLst>
                <a:ext uri="{FF2B5EF4-FFF2-40B4-BE49-F238E27FC236}">
                  <a16:creationId xmlns:a16="http://schemas.microsoft.com/office/drawing/2014/main" id="{2E7C10CC-417D-7668-C0EE-8EF8100397F6}"/>
                </a:ext>
              </a:extLst>
            </p:cNvPr>
            <p:cNvSpPr txBox="1"/>
            <p:nvPr/>
          </p:nvSpPr>
          <p:spPr>
            <a:xfrm>
              <a:off x="0" y="-28575"/>
              <a:ext cx="812800" cy="841375"/>
            </a:xfrm>
            <a:prstGeom prst="rect">
              <a:avLst/>
            </a:prstGeom>
          </p:spPr>
          <p:txBody>
            <a:bodyPr lIns="33867" tIns="33867" rIns="33867" bIns="33867" rtlCol="0" anchor="ctr"/>
            <a:lstStyle/>
            <a:p>
              <a:pPr algn="ctr" defTabSz="609630">
                <a:lnSpc>
                  <a:spcPts val="1586"/>
                </a:lnSpc>
              </a:pPr>
              <a:endParaRPr sz="1200">
                <a:solidFill>
                  <a:prstClr val="black"/>
                </a:solidFill>
                <a:latin typeface="Calibri"/>
              </a:endParaRPr>
            </a:p>
          </p:txBody>
        </p:sp>
      </p:grpSp>
      <p:sp>
        <p:nvSpPr>
          <p:cNvPr id="7" name="TextBox 6">
            <a:extLst>
              <a:ext uri="{FF2B5EF4-FFF2-40B4-BE49-F238E27FC236}">
                <a16:creationId xmlns:a16="http://schemas.microsoft.com/office/drawing/2014/main" id="{144A4454-809E-1FDA-EF5D-F73067FA1A3D}"/>
              </a:ext>
            </a:extLst>
          </p:cNvPr>
          <p:cNvSpPr txBox="1"/>
          <p:nvPr/>
        </p:nvSpPr>
        <p:spPr>
          <a:xfrm>
            <a:off x="983215" y="607978"/>
            <a:ext cx="6097554"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dirty="0">
                <a:solidFill>
                  <a:prstClr val="black">
                    <a:lumMod val="85000"/>
                    <a:lumOff val="15000"/>
                  </a:prstClr>
                </a:solidFill>
                <a:latin typeface="Calibri"/>
              </a:rPr>
              <a:t>Data Analysis Using SQL </a:t>
            </a:r>
            <a:r>
              <a:rPr kumimoji="0" lang="en-US" sz="3600" b="1" i="0" u="none" strike="noStrike" kern="1200" cap="none" spc="0" normalizeH="0" baseline="0" noProof="0" dirty="0">
                <a:ln>
                  <a:noFill/>
                </a:ln>
                <a:solidFill>
                  <a:prstClr val="black">
                    <a:lumMod val="85000"/>
                    <a:lumOff val="15000"/>
                  </a:prstClr>
                </a:solidFill>
                <a:effectLst/>
                <a:uLnTx/>
                <a:uFillTx/>
                <a:latin typeface="Calibri"/>
                <a:ea typeface="+mn-ea"/>
                <a:cs typeface="+mn-cs"/>
              </a:rPr>
              <a:t> </a:t>
            </a:r>
          </a:p>
        </p:txBody>
      </p:sp>
      <p:sp>
        <p:nvSpPr>
          <p:cNvPr id="5" name="AutoShape 13">
            <a:extLst>
              <a:ext uri="{FF2B5EF4-FFF2-40B4-BE49-F238E27FC236}">
                <a16:creationId xmlns:a16="http://schemas.microsoft.com/office/drawing/2014/main" id="{4F28D78D-FB6C-0497-E7FF-A600FEFD1DC1}"/>
              </a:ext>
            </a:extLst>
          </p:cNvPr>
          <p:cNvSpPr/>
          <p:nvPr/>
        </p:nvSpPr>
        <p:spPr>
          <a:xfrm rot="16200000">
            <a:off x="-1643742" y="3917105"/>
            <a:ext cx="4836566" cy="199"/>
          </a:xfrm>
          <a:prstGeom prst="line">
            <a:avLst/>
          </a:prstGeom>
          <a:ln w="19050" cap="flat">
            <a:solidFill>
              <a:srgbClr val="FFFFFF"/>
            </a:solidFill>
            <a:prstDash val="solid"/>
            <a:headEnd type="none" w="sm" len="sm"/>
            <a:tailEnd type="none" w="sm" len="sm"/>
          </a:ln>
        </p:spPr>
      </p:sp>
      <p:sp>
        <p:nvSpPr>
          <p:cNvPr id="6" name="TextBox 5">
            <a:extLst>
              <a:ext uri="{FF2B5EF4-FFF2-40B4-BE49-F238E27FC236}">
                <a16:creationId xmlns:a16="http://schemas.microsoft.com/office/drawing/2014/main" id="{7C18A012-6CC7-B106-026D-5C151DD6A5E3}"/>
              </a:ext>
            </a:extLst>
          </p:cNvPr>
          <p:cNvSpPr txBox="1"/>
          <p:nvPr/>
        </p:nvSpPr>
        <p:spPr>
          <a:xfrm>
            <a:off x="983215" y="1426674"/>
            <a:ext cx="7669763" cy="1295868"/>
          </a:xfrm>
          <a:prstGeom prst="rect">
            <a:avLst/>
          </a:prstGeom>
          <a:noFill/>
        </p:spPr>
        <p:txBody>
          <a:bodyPr wrap="square" rtlCol="0">
            <a:spAutoFit/>
          </a:bodyPr>
          <a:lstStyle/>
          <a:p>
            <a:pPr>
              <a:lnSpc>
                <a:spcPct val="150000"/>
              </a:lnSpc>
            </a:pPr>
            <a:r>
              <a:rPr lang="en-IN" b="1" dirty="0"/>
              <a:t>Total Crimes Per Year :</a:t>
            </a:r>
          </a:p>
          <a:p>
            <a:pPr>
              <a:lnSpc>
                <a:spcPct val="150000"/>
              </a:lnSpc>
            </a:pPr>
            <a:r>
              <a:rPr lang="en-IN" dirty="0"/>
              <a:t>Here is the SQL query to retrieve the year wise total crimes against women in India from 2001 to 2014</a:t>
            </a:r>
          </a:p>
        </p:txBody>
      </p:sp>
      <p:sp>
        <p:nvSpPr>
          <p:cNvPr id="15" name="TextBox 14">
            <a:extLst>
              <a:ext uri="{FF2B5EF4-FFF2-40B4-BE49-F238E27FC236}">
                <a16:creationId xmlns:a16="http://schemas.microsoft.com/office/drawing/2014/main" id="{4F59B9DB-8140-18B4-479B-99DAC105C92D}"/>
              </a:ext>
            </a:extLst>
          </p:cNvPr>
          <p:cNvSpPr txBox="1"/>
          <p:nvPr/>
        </p:nvSpPr>
        <p:spPr>
          <a:xfrm>
            <a:off x="1390652" y="2894907"/>
            <a:ext cx="2836506" cy="369332"/>
          </a:xfrm>
          <a:prstGeom prst="rect">
            <a:avLst/>
          </a:prstGeom>
          <a:noFill/>
        </p:spPr>
        <p:txBody>
          <a:bodyPr wrap="square" rtlCol="0">
            <a:spAutoFit/>
          </a:bodyPr>
          <a:lstStyle/>
          <a:p>
            <a:r>
              <a:rPr lang="en-IN" b="1" dirty="0"/>
              <a:t>QUERY</a:t>
            </a:r>
          </a:p>
        </p:txBody>
      </p:sp>
      <p:pic>
        <p:nvPicPr>
          <p:cNvPr id="22" name="Picture 21">
            <a:extLst>
              <a:ext uri="{FF2B5EF4-FFF2-40B4-BE49-F238E27FC236}">
                <a16:creationId xmlns:a16="http://schemas.microsoft.com/office/drawing/2014/main" id="{F8E18930-5DE3-0FCA-FA04-60CE9AE9C6B1}"/>
              </a:ext>
            </a:extLst>
          </p:cNvPr>
          <p:cNvPicPr>
            <a:picLocks noChangeAspect="1"/>
          </p:cNvPicPr>
          <p:nvPr/>
        </p:nvPicPr>
        <p:blipFill>
          <a:blip r:embed="rId2"/>
          <a:stretch>
            <a:fillRect/>
          </a:stretch>
        </p:blipFill>
        <p:spPr>
          <a:xfrm>
            <a:off x="1390652" y="3339059"/>
            <a:ext cx="7049484" cy="2048161"/>
          </a:xfrm>
          <a:prstGeom prst="rect">
            <a:avLst/>
          </a:prstGeom>
        </p:spPr>
      </p:pic>
    </p:spTree>
    <p:extLst>
      <p:ext uri="{BB962C8B-B14F-4D97-AF65-F5344CB8AC3E}">
        <p14:creationId xmlns:p14="http://schemas.microsoft.com/office/powerpoint/2010/main" val="4257660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DDCC0FFD-27F1-386D-6432-28D351489600}"/>
              </a:ext>
            </a:extLst>
          </p:cNvPr>
          <p:cNvGrpSpPr/>
          <p:nvPr/>
        </p:nvGrpSpPr>
        <p:grpSpPr>
          <a:xfrm>
            <a:off x="9268989" y="0"/>
            <a:ext cx="2923011" cy="6858000"/>
            <a:chOff x="0" y="0"/>
            <a:chExt cx="1154770" cy="2709333"/>
          </a:xfrm>
        </p:grpSpPr>
        <p:sp>
          <p:nvSpPr>
            <p:cNvPr id="3" name="Freeform 3">
              <a:extLst>
                <a:ext uri="{FF2B5EF4-FFF2-40B4-BE49-F238E27FC236}">
                  <a16:creationId xmlns:a16="http://schemas.microsoft.com/office/drawing/2014/main" id="{FE543A72-98E3-6ED1-8359-46EB24FEC17A}"/>
                </a:ext>
              </a:extLst>
            </p:cNvPr>
            <p:cNvSpPr/>
            <p:nvPr/>
          </p:nvSpPr>
          <p:spPr>
            <a:xfrm>
              <a:off x="0" y="0"/>
              <a:ext cx="1154770" cy="2709333"/>
            </a:xfrm>
            <a:custGeom>
              <a:avLst/>
              <a:gdLst/>
              <a:ahLst/>
              <a:cxnLst/>
              <a:rect l="l" t="t" r="r" b="b"/>
              <a:pathLst>
                <a:path w="1154770" h="2709333">
                  <a:moveTo>
                    <a:pt x="0" y="0"/>
                  </a:moveTo>
                  <a:lnTo>
                    <a:pt x="1154770" y="0"/>
                  </a:lnTo>
                  <a:lnTo>
                    <a:pt x="1154770" y="2709333"/>
                  </a:lnTo>
                  <a:lnTo>
                    <a:pt x="0" y="2709333"/>
                  </a:lnTo>
                  <a:close/>
                </a:path>
              </a:pathLst>
            </a:custGeom>
            <a:solidFill>
              <a:srgbClr val="FF374B"/>
            </a:solidFill>
          </p:spPr>
        </p:sp>
        <p:sp>
          <p:nvSpPr>
            <p:cNvPr id="4" name="TextBox 4">
              <a:extLst>
                <a:ext uri="{FF2B5EF4-FFF2-40B4-BE49-F238E27FC236}">
                  <a16:creationId xmlns:a16="http://schemas.microsoft.com/office/drawing/2014/main" id="{2E7C10CC-417D-7668-C0EE-8EF8100397F6}"/>
                </a:ext>
              </a:extLst>
            </p:cNvPr>
            <p:cNvSpPr txBox="1"/>
            <p:nvPr/>
          </p:nvSpPr>
          <p:spPr>
            <a:xfrm>
              <a:off x="0" y="-28575"/>
              <a:ext cx="812800" cy="841375"/>
            </a:xfrm>
            <a:prstGeom prst="rect">
              <a:avLst/>
            </a:prstGeom>
          </p:spPr>
          <p:txBody>
            <a:bodyPr lIns="33867" tIns="33867" rIns="33867" bIns="33867" rtlCol="0" anchor="ctr"/>
            <a:lstStyle/>
            <a:p>
              <a:pPr algn="ctr" defTabSz="609630">
                <a:lnSpc>
                  <a:spcPts val="1586"/>
                </a:lnSpc>
              </a:pPr>
              <a:endParaRPr sz="1200">
                <a:solidFill>
                  <a:prstClr val="black"/>
                </a:solidFill>
                <a:latin typeface="Calibri"/>
              </a:endParaRPr>
            </a:p>
          </p:txBody>
        </p:sp>
      </p:grpSp>
      <p:sp>
        <p:nvSpPr>
          <p:cNvPr id="7" name="TextBox 6">
            <a:extLst>
              <a:ext uri="{FF2B5EF4-FFF2-40B4-BE49-F238E27FC236}">
                <a16:creationId xmlns:a16="http://schemas.microsoft.com/office/drawing/2014/main" id="{144A4454-809E-1FDA-EF5D-F73067FA1A3D}"/>
              </a:ext>
            </a:extLst>
          </p:cNvPr>
          <p:cNvSpPr txBox="1"/>
          <p:nvPr/>
        </p:nvSpPr>
        <p:spPr>
          <a:xfrm>
            <a:off x="983215" y="607978"/>
            <a:ext cx="6097554"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dirty="0">
                <a:solidFill>
                  <a:prstClr val="black">
                    <a:lumMod val="85000"/>
                    <a:lumOff val="15000"/>
                  </a:prstClr>
                </a:solidFill>
                <a:latin typeface="Calibri"/>
              </a:rPr>
              <a:t>Data Analysis Using Power BI</a:t>
            </a:r>
            <a:endParaRPr kumimoji="0" lang="en-US" sz="3600" b="1" i="0" u="none" strike="noStrike" kern="1200" cap="none" spc="0" normalizeH="0" baseline="0" noProof="0" dirty="0">
              <a:ln>
                <a:noFill/>
              </a:ln>
              <a:solidFill>
                <a:prstClr val="black">
                  <a:lumMod val="85000"/>
                  <a:lumOff val="15000"/>
                </a:prstClr>
              </a:solidFill>
              <a:effectLst/>
              <a:uLnTx/>
              <a:uFillTx/>
              <a:latin typeface="Calibri"/>
              <a:ea typeface="+mn-ea"/>
              <a:cs typeface="+mn-cs"/>
            </a:endParaRPr>
          </a:p>
        </p:txBody>
      </p:sp>
      <p:sp>
        <p:nvSpPr>
          <p:cNvPr id="5" name="AutoShape 13">
            <a:extLst>
              <a:ext uri="{FF2B5EF4-FFF2-40B4-BE49-F238E27FC236}">
                <a16:creationId xmlns:a16="http://schemas.microsoft.com/office/drawing/2014/main" id="{4F28D78D-FB6C-0497-E7FF-A600FEFD1DC1}"/>
              </a:ext>
            </a:extLst>
          </p:cNvPr>
          <p:cNvSpPr/>
          <p:nvPr/>
        </p:nvSpPr>
        <p:spPr>
          <a:xfrm rot="16200000">
            <a:off x="-1643742" y="3917105"/>
            <a:ext cx="4836566" cy="199"/>
          </a:xfrm>
          <a:prstGeom prst="line">
            <a:avLst/>
          </a:prstGeom>
          <a:ln w="19050" cap="flat">
            <a:solidFill>
              <a:srgbClr val="FFFFFF"/>
            </a:solidFill>
            <a:prstDash val="solid"/>
            <a:headEnd type="none" w="sm" len="sm"/>
            <a:tailEnd type="none" w="sm" len="sm"/>
          </a:ln>
        </p:spPr>
      </p:sp>
      <p:sp>
        <p:nvSpPr>
          <p:cNvPr id="6" name="TextBox 5">
            <a:extLst>
              <a:ext uri="{FF2B5EF4-FFF2-40B4-BE49-F238E27FC236}">
                <a16:creationId xmlns:a16="http://schemas.microsoft.com/office/drawing/2014/main" id="{7C18A012-6CC7-B106-026D-5C151DD6A5E3}"/>
              </a:ext>
            </a:extLst>
          </p:cNvPr>
          <p:cNvSpPr txBox="1"/>
          <p:nvPr/>
        </p:nvSpPr>
        <p:spPr>
          <a:xfrm>
            <a:off x="983214" y="1498921"/>
            <a:ext cx="7669763" cy="2542363"/>
          </a:xfrm>
          <a:prstGeom prst="rect">
            <a:avLst/>
          </a:prstGeom>
          <a:noFill/>
        </p:spPr>
        <p:txBody>
          <a:bodyPr wrap="square" rtlCol="0">
            <a:spAutoFit/>
          </a:bodyPr>
          <a:lstStyle/>
          <a:p>
            <a:pPr>
              <a:lnSpc>
                <a:spcPct val="150000"/>
              </a:lnSpc>
            </a:pPr>
            <a:r>
              <a:rPr lang="en-US" dirty="0"/>
              <a:t>Data Analysis user power bi consists of </a:t>
            </a:r>
          </a:p>
          <a:p>
            <a:pPr>
              <a:lnSpc>
                <a:spcPct val="150000"/>
              </a:lnSpc>
            </a:pPr>
            <a:r>
              <a:rPr lang="en-US" dirty="0"/>
              <a:t>The Key insights in this crime Dashboard are </a:t>
            </a:r>
            <a:endParaRPr lang="en-IN" dirty="0"/>
          </a:p>
          <a:p>
            <a:pPr marL="285750" indent="-285750">
              <a:lnSpc>
                <a:spcPct val="150000"/>
              </a:lnSpc>
              <a:buFont typeface="Wingdings" panose="05000000000000000000" pitchFamily="2" charset="2"/>
              <a:buChar char="q"/>
            </a:pPr>
            <a:r>
              <a:rPr lang="en-IN" dirty="0"/>
              <a:t>Crime Report By Year</a:t>
            </a:r>
          </a:p>
          <a:p>
            <a:pPr marL="285750" indent="-285750">
              <a:lnSpc>
                <a:spcPct val="150000"/>
              </a:lnSpc>
              <a:buFont typeface="Wingdings" panose="05000000000000000000" pitchFamily="2" charset="2"/>
              <a:buChar char="q"/>
            </a:pPr>
            <a:r>
              <a:rPr lang="en-IN" dirty="0"/>
              <a:t>Crime Report by State </a:t>
            </a:r>
          </a:p>
          <a:p>
            <a:pPr marL="285750" indent="-285750">
              <a:lnSpc>
                <a:spcPct val="150000"/>
              </a:lnSpc>
              <a:buFont typeface="Wingdings" panose="05000000000000000000" pitchFamily="2" charset="2"/>
              <a:buChar char="q"/>
            </a:pPr>
            <a:r>
              <a:rPr lang="en-IN" dirty="0"/>
              <a:t>Crime Report Count Based on Crime Type </a:t>
            </a:r>
          </a:p>
          <a:p>
            <a:pPr>
              <a:lnSpc>
                <a:spcPct val="150000"/>
              </a:lnSpc>
            </a:pPr>
            <a:endParaRPr lang="en-US" dirty="0"/>
          </a:p>
        </p:txBody>
      </p:sp>
    </p:spTree>
    <p:extLst>
      <p:ext uri="{BB962C8B-B14F-4D97-AF65-F5344CB8AC3E}">
        <p14:creationId xmlns:p14="http://schemas.microsoft.com/office/powerpoint/2010/main" val="4049809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44A4454-809E-1FDA-EF5D-F73067FA1A3D}"/>
              </a:ext>
            </a:extLst>
          </p:cNvPr>
          <p:cNvSpPr txBox="1"/>
          <p:nvPr/>
        </p:nvSpPr>
        <p:spPr>
          <a:xfrm>
            <a:off x="774441" y="0"/>
            <a:ext cx="6097554"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lumMod val="85000"/>
                    <a:lumOff val="15000"/>
                  </a:prstClr>
                </a:solidFill>
                <a:effectLst/>
                <a:uLnTx/>
                <a:uFillTx/>
                <a:latin typeface="Calibri"/>
                <a:ea typeface="+mn-ea"/>
                <a:cs typeface="+mn-cs"/>
              </a:rPr>
              <a:t>Dashboard </a:t>
            </a:r>
          </a:p>
        </p:txBody>
      </p:sp>
      <p:pic>
        <p:nvPicPr>
          <p:cNvPr id="9" name="Picture 8">
            <a:extLst>
              <a:ext uri="{FF2B5EF4-FFF2-40B4-BE49-F238E27FC236}">
                <a16:creationId xmlns:a16="http://schemas.microsoft.com/office/drawing/2014/main" id="{D5906267-B5BB-C57C-9AA4-E2DC0CB5376B}"/>
              </a:ext>
            </a:extLst>
          </p:cNvPr>
          <p:cNvPicPr>
            <a:picLocks noChangeAspect="1"/>
          </p:cNvPicPr>
          <p:nvPr/>
        </p:nvPicPr>
        <p:blipFill>
          <a:blip r:embed="rId2"/>
          <a:stretch>
            <a:fillRect/>
          </a:stretch>
        </p:blipFill>
        <p:spPr>
          <a:xfrm>
            <a:off x="398228" y="646331"/>
            <a:ext cx="11395544" cy="6005387"/>
          </a:xfrm>
          <a:prstGeom prst="rect">
            <a:avLst/>
          </a:prstGeom>
        </p:spPr>
      </p:pic>
    </p:spTree>
    <p:extLst>
      <p:ext uri="{BB962C8B-B14F-4D97-AF65-F5344CB8AC3E}">
        <p14:creationId xmlns:p14="http://schemas.microsoft.com/office/powerpoint/2010/main" val="2136524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 name="Group 2"/>
          <p:cNvGrpSpPr/>
          <p:nvPr/>
        </p:nvGrpSpPr>
        <p:grpSpPr>
          <a:xfrm>
            <a:off x="9268989" y="0"/>
            <a:ext cx="2923011" cy="6858000"/>
            <a:chOff x="0" y="0"/>
            <a:chExt cx="1154770" cy="2709333"/>
          </a:xfrm>
        </p:grpSpPr>
        <p:sp>
          <p:nvSpPr>
            <p:cNvPr id="3" name="Freeform 3"/>
            <p:cNvSpPr/>
            <p:nvPr/>
          </p:nvSpPr>
          <p:spPr>
            <a:xfrm>
              <a:off x="0" y="0"/>
              <a:ext cx="1154770" cy="2709333"/>
            </a:xfrm>
            <a:custGeom>
              <a:avLst/>
              <a:gdLst/>
              <a:ahLst/>
              <a:cxnLst/>
              <a:rect l="l" t="t" r="r" b="b"/>
              <a:pathLst>
                <a:path w="1154770" h="2709333">
                  <a:moveTo>
                    <a:pt x="0" y="0"/>
                  </a:moveTo>
                  <a:lnTo>
                    <a:pt x="1154770" y="0"/>
                  </a:lnTo>
                  <a:lnTo>
                    <a:pt x="1154770" y="2709333"/>
                  </a:lnTo>
                  <a:lnTo>
                    <a:pt x="0" y="2709333"/>
                  </a:lnTo>
                  <a:close/>
                </a:path>
              </a:pathLst>
            </a:custGeom>
            <a:solidFill>
              <a:srgbClr val="FF374B"/>
            </a:solidFill>
          </p:spPr>
        </p:sp>
        <p:sp>
          <p:nvSpPr>
            <p:cNvPr id="4" name="TextBox 4"/>
            <p:cNvSpPr txBox="1"/>
            <p:nvPr/>
          </p:nvSpPr>
          <p:spPr>
            <a:xfrm>
              <a:off x="0" y="-28575"/>
              <a:ext cx="812800" cy="841375"/>
            </a:xfrm>
            <a:prstGeom prst="rect">
              <a:avLst/>
            </a:prstGeom>
          </p:spPr>
          <p:txBody>
            <a:bodyPr lIns="33867" tIns="33867" rIns="33867" bIns="33867" rtlCol="0" anchor="ctr"/>
            <a:lstStyle/>
            <a:p>
              <a:pPr algn="ctr" defTabSz="609630">
                <a:lnSpc>
                  <a:spcPts val="1586"/>
                </a:lnSpc>
              </a:pPr>
              <a:endParaRPr sz="1200">
                <a:solidFill>
                  <a:prstClr val="black"/>
                </a:solidFill>
                <a:latin typeface="Calibri"/>
              </a:endParaRPr>
            </a:p>
          </p:txBody>
        </p:sp>
      </p:grpSp>
      <p:sp>
        <p:nvSpPr>
          <p:cNvPr id="8" name="Freeform 8"/>
          <p:cNvSpPr/>
          <p:nvPr/>
        </p:nvSpPr>
        <p:spPr>
          <a:xfrm>
            <a:off x="11482966" y="331979"/>
            <a:ext cx="344713" cy="137811"/>
          </a:xfrm>
          <a:custGeom>
            <a:avLst/>
            <a:gdLst/>
            <a:ahLst/>
            <a:cxnLst/>
            <a:rect l="l" t="t" r="r" b="b"/>
            <a:pathLst>
              <a:path w="517070" h="206716">
                <a:moveTo>
                  <a:pt x="0" y="0"/>
                </a:moveTo>
                <a:lnTo>
                  <a:pt x="517070" y="0"/>
                </a:lnTo>
                <a:lnTo>
                  <a:pt x="517070" y="206715"/>
                </a:lnTo>
                <a:lnTo>
                  <a:pt x="0" y="206715"/>
                </a:lnTo>
                <a:lnTo>
                  <a:pt x="0" y="0"/>
                </a:lnTo>
                <a:close/>
              </a:path>
            </a:pathLst>
          </a:custGeom>
          <a:blipFill>
            <a:blip r:embed="rId2">
              <a:extLst>
                <a:ext uri="{96DAC541-7B7A-43D3-8B79-37D633B846F1}">
                  <asvg:svgBlip xmlns:asvg="http://schemas.microsoft.com/office/drawing/2016/SVG/main" r:embed="rId3"/>
                </a:ext>
              </a:extLst>
            </a:blip>
            <a:stretch>
              <a:fillRect r="-59913"/>
            </a:stretch>
          </a:blipFill>
        </p:spPr>
      </p:sp>
      <p:sp>
        <p:nvSpPr>
          <p:cNvPr id="9" name="Freeform 9"/>
          <p:cNvSpPr/>
          <p:nvPr/>
        </p:nvSpPr>
        <p:spPr>
          <a:xfrm rot="5400000">
            <a:off x="648248" y="5940245"/>
            <a:ext cx="303087" cy="870941"/>
          </a:xfrm>
          <a:custGeom>
            <a:avLst/>
            <a:gdLst/>
            <a:ahLst/>
            <a:cxnLst/>
            <a:rect l="l" t="t" r="r" b="b"/>
            <a:pathLst>
              <a:path w="454630" h="1306411">
                <a:moveTo>
                  <a:pt x="0" y="0"/>
                </a:moveTo>
                <a:lnTo>
                  <a:pt x="454629" y="0"/>
                </a:lnTo>
                <a:lnTo>
                  <a:pt x="454629" y="1306411"/>
                </a:lnTo>
                <a:lnTo>
                  <a:pt x="0" y="1306411"/>
                </a:lnTo>
                <a:lnTo>
                  <a:pt x="0" y="0"/>
                </a:lnTo>
                <a:close/>
              </a:path>
            </a:pathLst>
          </a:custGeom>
          <a:blipFill>
            <a:blip r:embed="rId4">
              <a:duotone>
                <a:schemeClr val="accent2">
                  <a:shade val="45000"/>
                  <a:satMod val="135000"/>
                </a:schemeClr>
                <a:prstClr val="white"/>
              </a:duotone>
              <a:lum bright="-40000" contrast="40000"/>
              <a:extLst>
                <a:ext uri="{96DAC541-7B7A-43D3-8B79-37D633B846F1}">
                  <asvg:svgBlip xmlns:asvg="http://schemas.microsoft.com/office/drawing/2016/SVG/main" r:embed="rId5"/>
                </a:ext>
              </a:extLst>
            </a:blip>
            <a:stretch>
              <a:fillRect b="-21571"/>
            </a:stretch>
          </a:blipFill>
        </p:spPr>
      </p:sp>
      <p:sp>
        <p:nvSpPr>
          <p:cNvPr id="13" name="AutoShape 13"/>
          <p:cNvSpPr/>
          <p:nvPr/>
        </p:nvSpPr>
        <p:spPr>
          <a:xfrm rot="-5400000">
            <a:off x="-266582" y="3422650"/>
            <a:ext cx="3063681" cy="0"/>
          </a:xfrm>
          <a:prstGeom prst="line">
            <a:avLst/>
          </a:prstGeom>
          <a:ln w="19050" cap="flat">
            <a:solidFill>
              <a:srgbClr val="FFFFFF"/>
            </a:solidFill>
            <a:prstDash val="solid"/>
            <a:headEnd type="none" w="sm" len="sm"/>
            <a:tailEnd type="none" w="sm" len="sm"/>
          </a:ln>
        </p:spPr>
      </p:sp>
      <p:sp>
        <p:nvSpPr>
          <p:cNvPr id="18" name="Freeform 18"/>
          <p:cNvSpPr/>
          <p:nvPr/>
        </p:nvSpPr>
        <p:spPr>
          <a:xfrm>
            <a:off x="-519478" y="882774"/>
            <a:ext cx="1636332" cy="2561215"/>
          </a:xfrm>
          <a:custGeom>
            <a:avLst/>
            <a:gdLst/>
            <a:ahLst/>
            <a:cxnLst/>
            <a:rect l="l" t="t" r="r" b="b"/>
            <a:pathLst>
              <a:path w="2454498" h="3841823">
                <a:moveTo>
                  <a:pt x="0" y="0"/>
                </a:moveTo>
                <a:lnTo>
                  <a:pt x="2454498" y="0"/>
                </a:lnTo>
                <a:lnTo>
                  <a:pt x="2454498" y="3841823"/>
                </a:lnTo>
                <a:lnTo>
                  <a:pt x="0" y="3841823"/>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
        <p:nvSpPr>
          <p:cNvPr id="19" name="Freeform 19"/>
          <p:cNvSpPr/>
          <p:nvPr/>
        </p:nvSpPr>
        <p:spPr>
          <a:xfrm rot="-10800000">
            <a:off x="11373834" y="4439606"/>
            <a:ext cx="1636332" cy="2561215"/>
          </a:xfrm>
          <a:custGeom>
            <a:avLst/>
            <a:gdLst/>
            <a:ahLst/>
            <a:cxnLst/>
            <a:rect l="l" t="t" r="r" b="b"/>
            <a:pathLst>
              <a:path w="2454498" h="3841823">
                <a:moveTo>
                  <a:pt x="0" y="0"/>
                </a:moveTo>
                <a:lnTo>
                  <a:pt x="2454498" y="0"/>
                </a:lnTo>
                <a:lnTo>
                  <a:pt x="2454498" y="3841823"/>
                </a:lnTo>
                <a:lnTo>
                  <a:pt x="0" y="3841823"/>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grpSp>
        <p:nvGrpSpPr>
          <p:cNvPr id="25" name="Group 24">
            <a:extLst>
              <a:ext uri="{FF2B5EF4-FFF2-40B4-BE49-F238E27FC236}">
                <a16:creationId xmlns:a16="http://schemas.microsoft.com/office/drawing/2014/main" id="{032620C1-F379-D856-ED6E-F35B771B6E7D}"/>
              </a:ext>
            </a:extLst>
          </p:cNvPr>
          <p:cNvGrpSpPr/>
          <p:nvPr/>
        </p:nvGrpSpPr>
        <p:grpSpPr>
          <a:xfrm>
            <a:off x="1609624" y="1832590"/>
            <a:ext cx="5666841" cy="3000936"/>
            <a:chOff x="1791863" y="1428551"/>
            <a:chExt cx="5666841" cy="3000936"/>
          </a:xfrm>
        </p:grpSpPr>
        <p:sp>
          <p:nvSpPr>
            <p:cNvPr id="26" name="TextBox 25">
              <a:extLst>
                <a:ext uri="{FF2B5EF4-FFF2-40B4-BE49-F238E27FC236}">
                  <a16:creationId xmlns:a16="http://schemas.microsoft.com/office/drawing/2014/main" id="{0A22B889-AEAD-B53B-A96C-4270F768DCA5}"/>
                </a:ext>
              </a:extLst>
            </p:cNvPr>
            <p:cNvSpPr txBox="1"/>
            <p:nvPr/>
          </p:nvSpPr>
          <p:spPr>
            <a:xfrm>
              <a:off x="1821068" y="1793509"/>
              <a:ext cx="5637636" cy="2635978"/>
            </a:xfrm>
            <a:prstGeom prst="rect">
              <a:avLst/>
            </a:prstGeom>
            <a:noFill/>
          </p:spPr>
          <p:txBody>
            <a:bodyPr wrap="square">
              <a:spAutoFit/>
            </a:bodyPr>
            <a:lstStyle/>
            <a:p>
              <a:pPr>
                <a:lnSpc>
                  <a:spcPct val="150000"/>
                </a:lnSpc>
              </a:pPr>
              <a:r>
                <a:rPr lang="en-US" sz="1600" b="0" i="0" dirty="0">
                  <a:solidFill>
                    <a:schemeClr val="tx1">
                      <a:lumMod val="85000"/>
                      <a:lumOff val="15000"/>
                    </a:schemeClr>
                  </a:solidFill>
                  <a:effectLst/>
                  <a:latin typeface="Montserrat" panose="00000500000000000000" pitchFamily="2" charset="0"/>
                </a:rPr>
                <a:t>Gender-based violence encompasses physical, sexual, and psychological abuse targeted at women. It includes domestic violence, sexual assault, harassment, and human trafficking. Addressing gender-based violence requires a multi-faceted approach involving prevention, intervention, and support for survivors</a:t>
              </a:r>
              <a:endParaRPr lang="en-US" sz="1600" dirty="0">
                <a:solidFill>
                  <a:schemeClr val="tx1">
                    <a:lumMod val="85000"/>
                    <a:lumOff val="15000"/>
                  </a:schemeClr>
                </a:solidFill>
                <a:latin typeface="Montserrat" panose="00000500000000000000" pitchFamily="2" charset="0"/>
              </a:endParaRPr>
            </a:p>
          </p:txBody>
        </p:sp>
        <p:sp>
          <p:nvSpPr>
            <p:cNvPr id="27" name="TextBox 26">
              <a:extLst>
                <a:ext uri="{FF2B5EF4-FFF2-40B4-BE49-F238E27FC236}">
                  <a16:creationId xmlns:a16="http://schemas.microsoft.com/office/drawing/2014/main" id="{8FE7779D-A205-FECE-4115-A0CEF904D41E}"/>
                </a:ext>
              </a:extLst>
            </p:cNvPr>
            <p:cNvSpPr txBox="1"/>
            <p:nvPr/>
          </p:nvSpPr>
          <p:spPr>
            <a:xfrm>
              <a:off x="1791863" y="1428551"/>
              <a:ext cx="4857818" cy="369332"/>
            </a:xfrm>
            <a:prstGeom prst="rect">
              <a:avLst/>
            </a:prstGeom>
            <a:noFill/>
          </p:spPr>
          <p:txBody>
            <a:bodyPr wrap="square">
              <a:spAutoFit/>
            </a:bodyPr>
            <a:lstStyle/>
            <a:p>
              <a:r>
                <a:rPr lang="en-US" b="1" i="0" dirty="0">
                  <a:solidFill>
                    <a:schemeClr val="tx1">
                      <a:lumMod val="85000"/>
                      <a:lumOff val="15000"/>
                    </a:schemeClr>
                  </a:solidFill>
                  <a:effectLst/>
                  <a:latin typeface="Montserrat" panose="00000500000000000000" pitchFamily="2" charset="0"/>
                </a:rPr>
                <a:t>Gender-Based Violence </a:t>
              </a:r>
              <a:endParaRPr lang="en-US" b="1" dirty="0">
                <a:solidFill>
                  <a:schemeClr val="tx1">
                    <a:lumMod val="85000"/>
                    <a:lumOff val="15000"/>
                  </a:schemeClr>
                </a:solidFill>
              </a:endParaRPr>
            </a:p>
          </p:txBody>
        </p:sp>
      </p:grpSp>
      <p:pic>
        <p:nvPicPr>
          <p:cNvPr id="28" name="Picture 2" descr="Free photo front view young female in red shirt suffers from physical violence on the cream floor female cloth  photo">
            <a:extLst>
              <a:ext uri="{FF2B5EF4-FFF2-40B4-BE49-F238E27FC236}">
                <a16:creationId xmlns:a16="http://schemas.microsoft.com/office/drawing/2014/main" id="{ABFD8C5E-FA64-82DB-191A-A6B2CC32949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6783" r="26783"/>
          <a:stretch/>
        </p:blipFill>
        <p:spPr bwMode="auto">
          <a:xfrm>
            <a:off x="7686778" y="1137788"/>
            <a:ext cx="3194286" cy="4582425"/>
          </a:xfrm>
          <a:prstGeom prst="rect">
            <a:avLst/>
          </a:prstGeom>
          <a:noFill/>
          <a:extLst>
            <a:ext uri="{909E8E84-426E-40DD-AFC4-6F175D3DCCD1}">
              <a14:hiddenFill xmlns:a14="http://schemas.microsoft.com/office/drawing/2010/main">
                <a:solidFill>
                  <a:srgbClr val="FFFFFF"/>
                </a:solidFill>
              </a14:hiddenFill>
            </a:ext>
          </a:extLst>
        </p:spPr>
      </p:pic>
      <p:grpSp>
        <p:nvGrpSpPr>
          <p:cNvPr id="1027" name="Group 1026">
            <a:extLst>
              <a:ext uri="{FF2B5EF4-FFF2-40B4-BE49-F238E27FC236}">
                <a16:creationId xmlns:a16="http://schemas.microsoft.com/office/drawing/2014/main" id="{D752648B-4545-F615-B30B-4A253809AF68}"/>
              </a:ext>
            </a:extLst>
          </p:cNvPr>
          <p:cNvGrpSpPr/>
          <p:nvPr/>
        </p:nvGrpSpPr>
        <p:grpSpPr>
          <a:xfrm>
            <a:off x="113920" y="121284"/>
            <a:ext cx="2288084" cy="364321"/>
            <a:chOff x="182160" y="148580"/>
            <a:chExt cx="2288084" cy="364321"/>
          </a:xfrm>
        </p:grpSpPr>
        <p:pic>
          <p:nvPicPr>
            <p:cNvPr id="29" name="Picture 28">
              <a:extLst>
                <a:ext uri="{FF2B5EF4-FFF2-40B4-BE49-F238E27FC236}">
                  <a16:creationId xmlns:a16="http://schemas.microsoft.com/office/drawing/2014/main" id="{51035E1C-8350-E134-D106-5272D872382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2160" y="148580"/>
              <a:ext cx="364321" cy="364321"/>
            </a:xfrm>
            <a:prstGeom prst="rect">
              <a:avLst/>
            </a:prstGeom>
          </p:spPr>
        </p:pic>
        <p:sp>
          <p:nvSpPr>
            <p:cNvPr id="1025" name="TextBox 1024">
              <a:extLst>
                <a:ext uri="{FF2B5EF4-FFF2-40B4-BE49-F238E27FC236}">
                  <a16:creationId xmlns:a16="http://schemas.microsoft.com/office/drawing/2014/main" id="{45ECE0FD-CFD8-B45F-EF81-EDD99290A333}"/>
                </a:ext>
              </a:extLst>
            </p:cNvPr>
            <p:cNvSpPr txBox="1"/>
            <p:nvPr/>
          </p:nvSpPr>
          <p:spPr>
            <a:xfrm>
              <a:off x="546481" y="192241"/>
              <a:ext cx="1923763" cy="276999"/>
            </a:xfrm>
            <a:prstGeom prst="rect">
              <a:avLst/>
            </a:prstGeom>
            <a:noFill/>
          </p:spPr>
          <p:txBody>
            <a:bodyPr wrap="square">
              <a:spAutoFit/>
            </a:bodyPr>
            <a:lstStyle/>
            <a:p>
              <a:r>
                <a:rPr lang="en-US" sz="1200" i="0" dirty="0">
                  <a:effectLst/>
                  <a:latin typeface="Montserrat" panose="00000500000000000000" pitchFamily="2" charset="0"/>
                </a:rPr>
                <a:t>Women Safety</a:t>
              </a:r>
              <a:endParaRPr lang="en-US" sz="1200" dirty="0"/>
            </a:p>
          </p:txBody>
        </p:sp>
      </p:grpSp>
      <p:sp>
        <p:nvSpPr>
          <p:cNvPr id="5" name="TextBox 4">
            <a:extLst>
              <a:ext uri="{FF2B5EF4-FFF2-40B4-BE49-F238E27FC236}">
                <a16:creationId xmlns:a16="http://schemas.microsoft.com/office/drawing/2014/main" id="{B8861954-5530-EEF3-7613-D98408B395E3}"/>
              </a:ext>
            </a:extLst>
          </p:cNvPr>
          <p:cNvSpPr txBox="1"/>
          <p:nvPr/>
        </p:nvSpPr>
        <p:spPr>
          <a:xfrm>
            <a:off x="1310936" y="564563"/>
            <a:ext cx="4857818" cy="646331"/>
          </a:xfrm>
          <a:prstGeom prst="rect">
            <a:avLst/>
          </a:prstGeom>
          <a:noFill/>
        </p:spPr>
        <p:txBody>
          <a:bodyPr wrap="square">
            <a:spAutoFit/>
          </a:bodyPr>
          <a:lstStyle/>
          <a:p>
            <a:r>
              <a:rPr lang="en-US" sz="3600" b="1" i="0" dirty="0">
                <a:solidFill>
                  <a:schemeClr val="tx1">
                    <a:lumMod val="85000"/>
                    <a:lumOff val="15000"/>
                  </a:schemeClr>
                </a:solidFill>
                <a:effectLst/>
                <a:latin typeface="Montserrat" panose="00000500000000000000" pitchFamily="2" charset="0"/>
              </a:rPr>
              <a:t>Types of Crimes</a:t>
            </a:r>
            <a:endParaRPr lang="en-US" sz="3600" b="1" dirty="0">
              <a:solidFill>
                <a:schemeClr val="tx1">
                  <a:lumMod val="85000"/>
                  <a:lumOff val="15000"/>
                </a:schemeClr>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Freeform 3"/>
          <p:cNvSpPr/>
          <p:nvPr/>
        </p:nvSpPr>
        <p:spPr>
          <a:xfrm>
            <a:off x="11482966" y="331979"/>
            <a:ext cx="344713" cy="137811"/>
          </a:xfrm>
          <a:custGeom>
            <a:avLst/>
            <a:gdLst/>
            <a:ahLst/>
            <a:cxnLst/>
            <a:rect l="l" t="t" r="r" b="b"/>
            <a:pathLst>
              <a:path w="517070" h="206716">
                <a:moveTo>
                  <a:pt x="0" y="0"/>
                </a:moveTo>
                <a:lnTo>
                  <a:pt x="517070" y="0"/>
                </a:lnTo>
                <a:lnTo>
                  <a:pt x="517070" y="206715"/>
                </a:lnTo>
                <a:lnTo>
                  <a:pt x="0" y="206715"/>
                </a:lnTo>
                <a:lnTo>
                  <a:pt x="0" y="0"/>
                </a:lnTo>
                <a:close/>
              </a:path>
            </a:pathLst>
          </a:custGeom>
          <a:blipFill>
            <a:blip r:embed="rId2">
              <a:extLst>
                <a:ext uri="{96DAC541-7B7A-43D3-8B79-37D633B846F1}">
                  <asvg:svgBlip xmlns:asvg="http://schemas.microsoft.com/office/drawing/2016/SVG/main" r:embed="rId3"/>
                </a:ext>
              </a:extLst>
            </a:blip>
            <a:stretch>
              <a:fillRect r="-59913"/>
            </a:stretch>
          </a:blipFill>
        </p:spPr>
      </p:sp>
      <p:sp>
        <p:nvSpPr>
          <p:cNvPr id="7" name="Freeform 7"/>
          <p:cNvSpPr/>
          <p:nvPr/>
        </p:nvSpPr>
        <p:spPr>
          <a:xfrm>
            <a:off x="-519478" y="1495307"/>
            <a:ext cx="1636332" cy="2561215"/>
          </a:xfrm>
          <a:custGeom>
            <a:avLst/>
            <a:gdLst/>
            <a:ahLst/>
            <a:cxnLst/>
            <a:rect l="l" t="t" r="r" b="b"/>
            <a:pathLst>
              <a:path w="2454498" h="3841823">
                <a:moveTo>
                  <a:pt x="0" y="0"/>
                </a:moveTo>
                <a:lnTo>
                  <a:pt x="2454498" y="0"/>
                </a:lnTo>
                <a:lnTo>
                  <a:pt x="2454498" y="3841823"/>
                </a:lnTo>
                <a:lnTo>
                  <a:pt x="0" y="3841823"/>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11" name="AutoShape 11"/>
          <p:cNvSpPr/>
          <p:nvPr/>
        </p:nvSpPr>
        <p:spPr>
          <a:xfrm rot="-5399999">
            <a:off x="5081363" y="4379048"/>
            <a:ext cx="1718964" cy="0"/>
          </a:xfrm>
          <a:prstGeom prst="line">
            <a:avLst/>
          </a:prstGeom>
          <a:ln w="19050" cap="flat">
            <a:solidFill>
              <a:srgbClr val="FFFFFF"/>
            </a:solidFill>
            <a:prstDash val="solid"/>
            <a:headEnd type="none" w="sm" len="sm"/>
            <a:tailEnd type="none" w="sm" len="sm"/>
          </a:ln>
        </p:spPr>
      </p:sp>
      <p:sp>
        <p:nvSpPr>
          <p:cNvPr id="13" name="Freeform 13"/>
          <p:cNvSpPr/>
          <p:nvPr/>
        </p:nvSpPr>
        <p:spPr>
          <a:xfrm>
            <a:off x="6715545" y="3525916"/>
            <a:ext cx="3724600" cy="1718964"/>
          </a:xfrm>
          <a:custGeom>
            <a:avLst/>
            <a:gdLst/>
            <a:ahLst/>
            <a:cxnLst/>
            <a:rect l="l" t="t" r="r" b="b"/>
            <a:pathLst>
              <a:path w="1471447" h="679097">
                <a:moveTo>
                  <a:pt x="0" y="0"/>
                </a:moveTo>
                <a:lnTo>
                  <a:pt x="1471447" y="0"/>
                </a:lnTo>
                <a:lnTo>
                  <a:pt x="1471447" y="679097"/>
                </a:lnTo>
                <a:lnTo>
                  <a:pt x="0" y="679097"/>
                </a:lnTo>
                <a:close/>
              </a:path>
            </a:pathLst>
          </a:custGeom>
          <a:solidFill>
            <a:schemeClr val="accent2"/>
          </a:solidFill>
        </p:spPr>
        <p:txBody>
          <a:bodyPr anchor="ctr"/>
          <a:lstStyle/>
          <a:p>
            <a:pPr algn="ctr"/>
            <a:r>
              <a:rPr lang="en-US" sz="3600" b="1" i="0" dirty="0">
                <a:solidFill>
                  <a:schemeClr val="bg1"/>
                </a:solidFill>
                <a:effectLst/>
                <a:latin typeface="Montserrat" panose="00000500000000000000" pitchFamily="2" charset="0"/>
              </a:rPr>
              <a:t>Street Harassment</a:t>
            </a:r>
            <a:endParaRPr lang="en-US" sz="3600" b="1" dirty="0">
              <a:solidFill>
                <a:schemeClr val="bg1"/>
              </a:solidFill>
              <a:latin typeface="Montserrat" panose="00000500000000000000" pitchFamily="2" charset="0"/>
            </a:endParaRPr>
          </a:p>
        </p:txBody>
      </p:sp>
      <p:sp>
        <p:nvSpPr>
          <p:cNvPr id="14" name="TextBox 14"/>
          <p:cNvSpPr txBox="1"/>
          <p:nvPr/>
        </p:nvSpPr>
        <p:spPr>
          <a:xfrm>
            <a:off x="6715545" y="3453586"/>
            <a:ext cx="2057400" cy="2129730"/>
          </a:xfrm>
          <a:prstGeom prst="rect">
            <a:avLst/>
          </a:prstGeom>
        </p:spPr>
        <p:txBody>
          <a:bodyPr lIns="33867" tIns="33867" rIns="33867" bIns="33867" rtlCol="0" anchor="ctr"/>
          <a:lstStyle/>
          <a:p>
            <a:pPr algn="ctr" defTabSz="609630">
              <a:lnSpc>
                <a:spcPts val="1586"/>
              </a:lnSpc>
            </a:pPr>
            <a:endParaRPr sz="1200">
              <a:solidFill>
                <a:prstClr val="black"/>
              </a:solidFill>
              <a:latin typeface="Calibri"/>
            </a:endParaRPr>
          </a:p>
        </p:txBody>
      </p:sp>
      <p:sp>
        <p:nvSpPr>
          <p:cNvPr id="21" name="Freeform 21"/>
          <p:cNvSpPr/>
          <p:nvPr/>
        </p:nvSpPr>
        <p:spPr>
          <a:xfrm rot="-10800000">
            <a:off x="11373834" y="4170254"/>
            <a:ext cx="1636332" cy="2561215"/>
          </a:xfrm>
          <a:custGeom>
            <a:avLst/>
            <a:gdLst/>
            <a:ahLst/>
            <a:cxnLst/>
            <a:rect l="l" t="t" r="r" b="b"/>
            <a:pathLst>
              <a:path w="2454498" h="3841823">
                <a:moveTo>
                  <a:pt x="0" y="0"/>
                </a:moveTo>
                <a:lnTo>
                  <a:pt x="2454498" y="0"/>
                </a:lnTo>
                <a:lnTo>
                  <a:pt x="2454498" y="3841823"/>
                </a:lnTo>
                <a:lnTo>
                  <a:pt x="0" y="3841823"/>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22" name="Freeform 9">
            <a:extLst>
              <a:ext uri="{FF2B5EF4-FFF2-40B4-BE49-F238E27FC236}">
                <a16:creationId xmlns:a16="http://schemas.microsoft.com/office/drawing/2014/main" id="{AA45D6AC-87B6-5AD1-6F6A-25617ABEEE34}"/>
              </a:ext>
            </a:extLst>
          </p:cNvPr>
          <p:cNvSpPr/>
          <p:nvPr/>
        </p:nvSpPr>
        <p:spPr>
          <a:xfrm rot="5400000">
            <a:off x="10848054" y="5959295"/>
            <a:ext cx="303087" cy="870941"/>
          </a:xfrm>
          <a:custGeom>
            <a:avLst/>
            <a:gdLst/>
            <a:ahLst/>
            <a:cxnLst/>
            <a:rect l="l" t="t" r="r" b="b"/>
            <a:pathLst>
              <a:path w="454630" h="1306411">
                <a:moveTo>
                  <a:pt x="0" y="0"/>
                </a:moveTo>
                <a:lnTo>
                  <a:pt x="454629" y="0"/>
                </a:lnTo>
                <a:lnTo>
                  <a:pt x="454629" y="1306411"/>
                </a:lnTo>
                <a:lnTo>
                  <a:pt x="0" y="1306411"/>
                </a:lnTo>
                <a:lnTo>
                  <a:pt x="0" y="0"/>
                </a:lnTo>
                <a:close/>
              </a:path>
            </a:pathLst>
          </a:custGeom>
          <a:blipFill>
            <a:blip r:embed="rId6">
              <a:duotone>
                <a:schemeClr val="accent2">
                  <a:shade val="45000"/>
                  <a:satMod val="135000"/>
                </a:schemeClr>
                <a:prstClr val="white"/>
              </a:duotone>
              <a:lum bright="-40000" contrast="40000"/>
              <a:extLst>
                <a:ext uri="{96DAC541-7B7A-43D3-8B79-37D633B846F1}">
                  <asvg:svgBlip xmlns:asvg="http://schemas.microsoft.com/office/drawing/2016/SVG/main" r:embed="rId7"/>
                </a:ext>
              </a:extLst>
            </a:blip>
            <a:stretch>
              <a:fillRect b="-21571"/>
            </a:stretch>
          </a:blipFill>
        </p:spPr>
      </p:sp>
      <p:sp>
        <p:nvSpPr>
          <p:cNvPr id="26" name="TextBox 25">
            <a:extLst>
              <a:ext uri="{FF2B5EF4-FFF2-40B4-BE49-F238E27FC236}">
                <a16:creationId xmlns:a16="http://schemas.microsoft.com/office/drawing/2014/main" id="{82D8EC1A-6C16-ED0A-B914-6F2478A69FE3}"/>
              </a:ext>
            </a:extLst>
          </p:cNvPr>
          <p:cNvSpPr txBox="1"/>
          <p:nvPr/>
        </p:nvSpPr>
        <p:spPr>
          <a:xfrm>
            <a:off x="867200" y="955100"/>
            <a:ext cx="10161392" cy="1527982"/>
          </a:xfrm>
          <a:prstGeom prst="rect">
            <a:avLst/>
          </a:prstGeom>
          <a:noFill/>
        </p:spPr>
        <p:txBody>
          <a:bodyPr wrap="square">
            <a:spAutoFit/>
          </a:bodyPr>
          <a:lstStyle/>
          <a:p>
            <a:pPr algn="ctr">
              <a:lnSpc>
                <a:spcPct val="150000"/>
              </a:lnSpc>
            </a:pPr>
            <a:r>
              <a:rPr lang="en-US" sz="1600" b="0" i="0" dirty="0">
                <a:solidFill>
                  <a:schemeClr val="tx1">
                    <a:lumMod val="85000"/>
                    <a:lumOff val="15000"/>
                  </a:schemeClr>
                </a:solidFill>
                <a:effectLst/>
                <a:latin typeface="Montserrat" panose="00000500000000000000" pitchFamily="2" charset="0"/>
              </a:rPr>
              <a:t>Street harassment refers to unwanted verbal, physical, or sexual attention that women experience in public spaces. It includes behaviors like catcalling, stalking, and groping. Street harassment undermines women's safety, restricts their freedom of movement, and contributes to a culture of intimidation and fear. </a:t>
            </a:r>
            <a:endParaRPr lang="en-US" sz="1600" dirty="0">
              <a:solidFill>
                <a:schemeClr val="tx1">
                  <a:lumMod val="85000"/>
                  <a:lumOff val="15000"/>
                </a:schemeClr>
              </a:solidFill>
              <a:latin typeface="Montserrat" panose="00000500000000000000" pitchFamily="2" charset="0"/>
            </a:endParaRPr>
          </a:p>
        </p:txBody>
      </p:sp>
      <p:pic>
        <p:nvPicPr>
          <p:cNvPr id="29" name="Picture 2" descr="Free photo a female tourist carrying a backpack and raising her five fingers to ban on the road.">
            <a:extLst>
              <a:ext uri="{FF2B5EF4-FFF2-40B4-BE49-F238E27FC236}">
                <a16:creationId xmlns:a16="http://schemas.microsoft.com/office/drawing/2014/main" id="{DEC9FDE7-167E-BD82-73F7-E1C24FA76B2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31" t="17259" r="-331" b="7896"/>
          <a:stretch/>
        </p:blipFill>
        <p:spPr bwMode="auto">
          <a:xfrm>
            <a:off x="0" y="3071461"/>
            <a:ext cx="5124949" cy="2561216"/>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a:extLst>
              <a:ext uri="{FF2B5EF4-FFF2-40B4-BE49-F238E27FC236}">
                <a16:creationId xmlns:a16="http://schemas.microsoft.com/office/drawing/2014/main" id="{D837C107-D86F-9181-2096-DB8124E703C3}"/>
              </a:ext>
            </a:extLst>
          </p:cNvPr>
          <p:cNvGrpSpPr/>
          <p:nvPr/>
        </p:nvGrpSpPr>
        <p:grpSpPr>
          <a:xfrm>
            <a:off x="113920" y="121284"/>
            <a:ext cx="2288084" cy="364321"/>
            <a:chOff x="182160" y="148580"/>
            <a:chExt cx="2288084" cy="364321"/>
          </a:xfrm>
        </p:grpSpPr>
        <p:pic>
          <p:nvPicPr>
            <p:cNvPr id="31" name="Picture 30">
              <a:extLst>
                <a:ext uri="{FF2B5EF4-FFF2-40B4-BE49-F238E27FC236}">
                  <a16:creationId xmlns:a16="http://schemas.microsoft.com/office/drawing/2014/main" id="{87C8A728-E742-87DA-CFAE-D3B37FAB81E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2160" y="148580"/>
              <a:ext cx="364321" cy="364321"/>
            </a:xfrm>
            <a:prstGeom prst="rect">
              <a:avLst/>
            </a:prstGeom>
          </p:spPr>
        </p:pic>
        <p:sp>
          <p:nvSpPr>
            <p:cNvPr id="2048" name="TextBox 2047">
              <a:extLst>
                <a:ext uri="{FF2B5EF4-FFF2-40B4-BE49-F238E27FC236}">
                  <a16:creationId xmlns:a16="http://schemas.microsoft.com/office/drawing/2014/main" id="{545F206D-DD76-D03E-D5E2-9C9BA8172A17}"/>
                </a:ext>
              </a:extLst>
            </p:cNvPr>
            <p:cNvSpPr txBox="1"/>
            <p:nvPr/>
          </p:nvSpPr>
          <p:spPr>
            <a:xfrm>
              <a:off x="546481" y="192241"/>
              <a:ext cx="1923763" cy="276999"/>
            </a:xfrm>
            <a:prstGeom prst="rect">
              <a:avLst/>
            </a:prstGeom>
            <a:noFill/>
          </p:spPr>
          <p:txBody>
            <a:bodyPr wrap="square">
              <a:spAutoFit/>
            </a:bodyPr>
            <a:lstStyle/>
            <a:p>
              <a:r>
                <a:rPr lang="en-US" sz="1200" i="0" dirty="0">
                  <a:effectLst/>
                  <a:latin typeface="Montserrat" panose="00000500000000000000" pitchFamily="2" charset="0"/>
                </a:rPr>
                <a:t>Women Safety</a:t>
              </a:r>
              <a:endParaRPr lang="en-US" sz="1200" dirty="0"/>
            </a:p>
          </p:txBody>
        </p:sp>
      </p:grpSp>
      <p:sp>
        <p:nvSpPr>
          <p:cNvPr id="2" name="TextBox 1">
            <a:extLst>
              <a:ext uri="{FF2B5EF4-FFF2-40B4-BE49-F238E27FC236}">
                <a16:creationId xmlns:a16="http://schemas.microsoft.com/office/drawing/2014/main" id="{69F72B99-5874-51F3-B536-650C8CAC57C5}"/>
              </a:ext>
            </a:extLst>
          </p:cNvPr>
          <p:cNvSpPr txBox="1"/>
          <p:nvPr/>
        </p:nvSpPr>
        <p:spPr>
          <a:xfrm>
            <a:off x="3511935" y="164945"/>
            <a:ext cx="4857818" cy="646331"/>
          </a:xfrm>
          <a:prstGeom prst="rect">
            <a:avLst/>
          </a:prstGeom>
          <a:noFill/>
        </p:spPr>
        <p:txBody>
          <a:bodyPr wrap="square">
            <a:spAutoFit/>
          </a:bodyPr>
          <a:lstStyle/>
          <a:p>
            <a:r>
              <a:rPr lang="en-US" sz="3600" b="1" i="0" dirty="0">
                <a:solidFill>
                  <a:schemeClr val="tx1">
                    <a:lumMod val="85000"/>
                    <a:lumOff val="15000"/>
                  </a:schemeClr>
                </a:solidFill>
                <a:effectLst/>
                <a:latin typeface="Montserrat" panose="00000500000000000000" pitchFamily="2" charset="0"/>
              </a:rPr>
              <a:t>Types of Crimes</a:t>
            </a:r>
            <a:endParaRPr lang="en-US" sz="3600" b="1" dirty="0">
              <a:solidFill>
                <a:schemeClr val="tx1">
                  <a:lumMod val="85000"/>
                  <a:lumOff val="15000"/>
                </a:schemeClr>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837">
      <a:dk1>
        <a:sysClr val="windowText" lastClr="000000"/>
      </a:dk1>
      <a:lt1>
        <a:sysClr val="window" lastClr="FFFFFF"/>
      </a:lt1>
      <a:dk2>
        <a:srgbClr val="44546A"/>
      </a:dk2>
      <a:lt2>
        <a:srgbClr val="E7E6E6"/>
      </a:lt2>
      <a:accent1>
        <a:srgbClr val="FF9EA8"/>
      </a:accent1>
      <a:accent2>
        <a:srgbClr val="FF374B"/>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174</TotalTime>
  <Words>794</Words>
  <Application>Microsoft Office PowerPoint</Application>
  <PresentationFormat>Widescreen</PresentationFormat>
  <Paragraphs>77</Paragraphs>
  <Slides>18</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18</vt:i4>
      </vt:variant>
    </vt:vector>
  </HeadingPairs>
  <TitlesOfParts>
    <vt:vector size="26" baseType="lpstr">
      <vt:lpstr>Arial</vt:lpstr>
      <vt:lpstr>Calibri</vt:lpstr>
      <vt:lpstr>Calibri Light</vt:lpstr>
      <vt:lpstr>LORA</vt:lpstr>
      <vt:lpstr>Montserrat</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Deckzi Solutions</dc:creator>
  <cp:lastModifiedBy>lavudya dharmendar</cp:lastModifiedBy>
  <cp:revision>8</cp:revision>
  <dcterms:created xsi:type="dcterms:W3CDTF">2023-06-28T10:28:57Z</dcterms:created>
  <dcterms:modified xsi:type="dcterms:W3CDTF">2024-09-08T07:55:37Z</dcterms:modified>
</cp:coreProperties>
</file>